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5" r:id="rId2"/>
    <p:sldId id="290" r:id="rId3"/>
    <p:sldId id="291" r:id="rId4"/>
    <p:sldId id="361" r:id="rId5"/>
    <p:sldId id="330" r:id="rId6"/>
    <p:sldId id="276" r:id="rId7"/>
    <p:sldId id="377" r:id="rId8"/>
    <p:sldId id="366" r:id="rId9"/>
    <p:sldId id="378" r:id="rId10"/>
    <p:sldId id="371" r:id="rId11"/>
    <p:sldId id="381" r:id="rId12"/>
    <p:sldId id="372" r:id="rId13"/>
    <p:sldId id="362" r:id="rId14"/>
    <p:sldId id="369" r:id="rId15"/>
    <p:sldId id="363" r:id="rId16"/>
    <p:sldId id="368" r:id="rId17"/>
    <p:sldId id="397" r:id="rId18"/>
    <p:sldId id="384" r:id="rId19"/>
    <p:sldId id="385" r:id="rId20"/>
    <p:sldId id="313" r:id="rId21"/>
    <p:sldId id="339" r:id="rId22"/>
    <p:sldId id="386" r:id="rId23"/>
    <p:sldId id="373" r:id="rId24"/>
    <p:sldId id="311" r:id="rId25"/>
    <p:sldId id="315" r:id="rId26"/>
    <p:sldId id="316" r:id="rId27"/>
    <p:sldId id="317" r:id="rId28"/>
    <p:sldId id="305" r:id="rId29"/>
    <p:sldId id="306" r:id="rId30"/>
    <p:sldId id="307" r:id="rId31"/>
    <p:sldId id="308" r:id="rId32"/>
    <p:sldId id="374" r:id="rId33"/>
    <p:sldId id="284"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94925"/>
  </p:normalViewPr>
  <p:slideViewPr>
    <p:cSldViewPr>
      <p:cViewPr varScale="1">
        <p:scale>
          <a:sx n="69" d="100"/>
          <a:sy n="69" d="100"/>
        </p:scale>
        <p:origin x="1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n-US" altLang="vi-VN"/>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cs typeface="Arial" panose="020B0604020202020204" pitchFamily="34" charset="0"/>
              </a:defRPr>
            </a:lvl1pPr>
          </a:lstStyle>
          <a:p>
            <a:pPr>
              <a:defRPr/>
            </a:pPr>
            <a:fld id="{D5FBE9E9-69F2-43F4-81F5-C8C712CCA6C2}" type="datetimeFigureOut">
              <a:rPr lang="en-US" altLang="vi-VN"/>
              <a:pPr>
                <a:defRPr/>
              </a:pPr>
              <a:t>12/22/2021</a:t>
            </a:fld>
            <a:endParaRPr lang="en-US" altLang="vi-VN"/>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cs typeface="Arial" panose="020B0604020202020204" pitchFamily="34" charset="0"/>
              </a:defRPr>
            </a:lvl1pPr>
          </a:lstStyle>
          <a:p>
            <a:pPr>
              <a:defRPr/>
            </a:pPr>
            <a:endParaRPr lang="en-US" altLang="vi-VN"/>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E00AE58-8292-4E1C-97FB-64029E0E56B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A64BE8-26C3-45CC-9BEA-B3823DF7C486}" type="slidenum">
              <a:rPr lang="en-US" altLang="en-US"/>
              <a:pPr/>
              <a:t>33</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69A70-DF50-4975-BF51-54034F478C02}" type="slidenum">
              <a:rPr lang="en-US" altLang="vi-VN"/>
              <a:pPr>
                <a:defRPr/>
              </a:pPr>
              <a:t>‹#›</a:t>
            </a:fld>
            <a:endParaRPr lang="en-US" altLang="vi-VN"/>
          </a:p>
        </p:txBody>
      </p:sp>
    </p:spTree>
    <p:extLst>
      <p:ext uri="{BB962C8B-B14F-4D97-AF65-F5344CB8AC3E}">
        <p14:creationId xmlns:p14="http://schemas.microsoft.com/office/powerpoint/2010/main" val="40664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E86C7-D69A-4C4F-B56B-D139F5B594D9}" type="slidenum">
              <a:rPr lang="en-US" altLang="vi-VN"/>
              <a:pPr>
                <a:defRPr/>
              </a:pPr>
              <a:t>‹#›</a:t>
            </a:fld>
            <a:endParaRPr lang="en-US" altLang="vi-VN"/>
          </a:p>
        </p:txBody>
      </p:sp>
    </p:spTree>
    <p:extLst>
      <p:ext uri="{BB962C8B-B14F-4D97-AF65-F5344CB8AC3E}">
        <p14:creationId xmlns:p14="http://schemas.microsoft.com/office/powerpoint/2010/main" val="111913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E4EA4-7E16-4F65-9D05-B51DDFD2B18D}" type="slidenum">
              <a:rPr lang="en-US" altLang="vi-VN"/>
              <a:pPr>
                <a:defRPr/>
              </a:pPr>
              <a:t>‹#›</a:t>
            </a:fld>
            <a:endParaRPr lang="en-US" altLang="vi-VN"/>
          </a:p>
        </p:txBody>
      </p:sp>
    </p:spTree>
    <p:extLst>
      <p:ext uri="{BB962C8B-B14F-4D97-AF65-F5344CB8AC3E}">
        <p14:creationId xmlns:p14="http://schemas.microsoft.com/office/powerpoint/2010/main" val="241773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E2DFC50-D0A0-44D7-BE6D-638EBB4D676C}" type="slidenum">
              <a:rPr lang="en-US" altLang="vi-VN"/>
              <a:pPr>
                <a:defRPr/>
              </a:pPr>
              <a:t>‹#›</a:t>
            </a:fld>
            <a:endParaRPr lang="en-US" altLang="vi-VN"/>
          </a:p>
        </p:txBody>
      </p:sp>
    </p:spTree>
    <p:extLst>
      <p:ext uri="{BB962C8B-B14F-4D97-AF65-F5344CB8AC3E}">
        <p14:creationId xmlns:p14="http://schemas.microsoft.com/office/powerpoint/2010/main" val="58909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EFB83D-93D7-4875-A1CB-352C40686436}" type="slidenum">
              <a:rPr lang="en-US" altLang="vi-VN"/>
              <a:pPr>
                <a:defRPr/>
              </a:pPr>
              <a:t>‹#›</a:t>
            </a:fld>
            <a:endParaRPr lang="en-US" altLang="vi-VN"/>
          </a:p>
        </p:txBody>
      </p:sp>
    </p:spTree>
    <p:extLst>
      <p:ext uri="{BB962C8B-B14F-4D97-AF65-F5344CB8AC3E}">
        <p14:creationId xmlns:p14="http://schemas.microsoft.com/office/powerpoint/2010/main" val="424004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75447-ABBB-4F68-9DFF-5E1AE7F5DC41}" type="slidenum">
              <a:rPr lang="en-US" altLang="vi-VN"/>
              <a:pPr>
                <a:defRPr/>
              </a:pPr>
              <a:t>‹#›</a:t>
            </a:fld>
            <a:endParaRPr lang="en-US" altLang="vi-VN"/>
          </a:p>
        </p:txBody>
      </p:sp>
    </p:spTree>
    <p:extLst>
      <p:ext uri="{BB962C8B-B14F-4D97-AF65-F5344CB8AC3E}">
        <p14:creationId xmlns:p14="http://schemas.microsoft.com/office/powerpoint/2010/main" val="305551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9B6909-2C1E-44AC-84B3-3115720B2AAF}" type="slidenum">
              <a:rPr lang="en-US" altLang="vi-VN"/>
              <a:pPr>
                <a:defRPr/>
              </a:pPr>
              <a:t>‹#›</a:t>
            </a:fld>
            <a:endParaRPr lang="en-US" altLang="vi-VN"/>
          </a:p>
        </p:txBody>
      </p:sp>
    </p:spTree>
    <p:extLst>
      <p:ext uri="{BB962C8B-B14F-4D97-AF65-F5344CB8AC3E}">
        <p14:creationId xmlns:p14="http://schemas.microsoft.com/office/powerpoint/2010/main" val="288893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756DAD-AA2E-48AE-8B4C-F470F988EC1A}" type="slidenum">
              <a:rPr lang="en-US" altLang="vi-VN"/>
              <a:pPr>
                <a:defRPr/>
              </a:pPr>
              <a:t>‹#›</a:t>
            </a:fld>
            <a:endParaRPr lang="en-US" altLang="vi-VN"/>
          </a:p>
        </p:txBody>
      </p:sp>
    </p:spTree>
    <p:extLst>
      <p:ext uri="{BB962C8B-B14F-4D97-AF65-F5344CB8AC3E}">
        <p14:creationId xmlns:p14="http://schemas.microsoft.com/office/powerpoint/2010/main" val="409116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8A2103-4F3B-4FCF-A220-C70C03AA4BA8}" type="slidenum">
              <a:rPr lang="en-US" altLang="vi-VN"/>
              <a:pPr>
                <a:defRPr/>
              </a:pPr>
              <a:t>‹#›</a:t>
            </a:fld>
            <a:endParaRPr lang="en-US" altLang="vi-VN"/>
          </a:p>
        </p:txBody>
      </p:sp>
    </p:spTree>
    <p:extLst>
      <p:ext uri="{BB962C8B-B14F-4D97-AF65-F5344CB8AC3E}">
        <p14:creationId xmlns:p14="http://schemas.microsoft.com/office/powerpoint/2010/main" val="311693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A3E5CC-C0A3-4C31-9E93-C0C2AC92968E}" type="slidenum">
              <a:rPr lang="en-US" altLang="vi-VN"/>
              <a:pPr>
                <a:defRPr/>
              </a:pPr>
              <a:t>‹#›</a:t>
            </a:fld>
            <a:endParaRPr lang="en-US" altLang="vi-VN"/>
          </a:p>
        </p:txBody>
      </p:sp>
    </p:spTree>
    <p:extLst>
      <p:ext uri="{BB962C8B-B14F-4D97-AF65-F5344CB8AC3E}">
        <p14:creationId xmlns:p14="http://schemas.microsoft.com/office/powerpoint/2010/main" val="38831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8B1B5C-6330-411F-B3C6-112DD3B63314}" type="slidenum">
              <a:rPr lang="en-US" altLang="vi-VN"/>
              <a:pPr>
                <a:defRPr/>
              </a:pPr>
              <a:t>‹#›</a:t>
            </a:fld>
            <a:endParaRPr lang="en-US" altLang="vi-VN"/>
          </a:p>
        </p:txBody>
      </p:sp>
    </p:spTree>
    <p:extLst>
      <p:ext uri="{BB962C8B-B14F-4D97-AF65-F5344CB8AC3E}">
        <p14:creationId xmlns:p14="http://schemas.microsoft.com/office/powerpoint/2010/main" val="302245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FD802-F6F4-4ED8-B3FF-41768DAA7EE7}" type="slidenum">
              <a:rPr lang="en-US" altLang="vi-VN"/>
              <a:pPr>
                <a:defRPr/>
              </a:pPr>
              <a:t>‹#›</a:t>
            </a:fld>
            <a:endParaRPr lang="en-US" altLang="vi-VN"/>
          </a:p>
        </p:txBody>
      </p:sp>
    </p:spTree>
    <p:extLst>
      <p:ext uri="{BB962C8B-B14F-4D97-AF65-F5344CB8AC3E}">
        <p14:creationId xmlns:p14="http://schemas.microsoft.com/office/powerpoint/2010/main" val="357852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957879A-499F-4627-96A2-F7194AF3DF8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3.png"/><Relationship Id="rId7"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4.png"/><Relationship Id="rId9"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9.gif"/><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6"/>
          <p:cNvSpPr>
            <a:spLocks noChangeArrowheads="1" noChangeShapeType="1" noTextEdit="1"/>
          </p:cNvSpPr>
          <p:nvPr/>
        </p:nvSpPr>
        <p:spPr bwMode="auto">
          <a:xfrm>
            <a:off x="1371600" y="1828800"/>
            <a:ext cx="6705600" cy="1219200"/>
          </a:xfrm>
          <a:prstGeom prst="rect">
            <a:avLst/>
          </a:prstGeom>
        </p:spPr>
        <p:txBody>
          <a:bodyPr wrap="none" fromWordArt="1">
            <a:prstTxWarp prst="textPlain">
              <a:avLst>
                <a:gd name="adj" fmla="val 50000"/>
              </a:avLst>
            </a:prstTxWarp>
          </a:bodyPr>
          <a:lstStyle/>
          <a:p>
            <a:pPr algn="ctr"/>
            <a:r>
              <a:rPr lang="en-US" sz="2000" b="1" kern="10">
                <a:ln w="9525">
                  <a:solidFill>
                    <a:srgbClr val="0000FF"/>
                  </a:solidFill>
                  <a:round/>
                  <a:headEnd/>
                  <a:tailEnd/>
                </a:ln>
                <a:solidFill>
                  <a:srgbClr val="000000"/>
                </a:solidFill>
                <a:latin typeface="Times New Roman" panose="02020603050405020304" pitchFamily="18" charset="0"/>
                <a:cs typeface="Times New Roman" panose="02020603050405020304" pitchFamily="18" charset="0"/>
              </a:rPr>
              <a:t>LUYỆN TỪ VÀ CÂU</a:t>
            </a:r>
          </a:p>
        </p:txBody>
      </p:sp>
      <p:sp>
        <p:nvSpPr>
          <p:cNvPr id="3075" name="WordArt 7"/>
          <p:cNvSpPr>
            <a:spLocks noChangeArrowheads="1" noChangeShapeType="1" noTextEdit="1"/>
          </p:cNvSpPr>
          <p:nvPr/>
        </p:nvSpPr>
        <p:spPr bwMode="auto">
          <a:xfrm>
            <a:off x="381000" y="3581400"/>
            <a:ext cx="8229600" cy="1752600"/>
          </a:xfrm>
          <a:prstGeom prst="rect">
            <a:avLst/>
          </a:prstGeom>
        </p:spPr>
        <p:txBody>
          <a:bodyPr wrap="none" fromWordArt="1">
            <a:prstTxWarp prst="textPlain">
              <a:avLst>
                <a:gd name="adj" fmla="val 50000"/>
              </a:avLst>
            </a:prstTxWarp>
          </a:bodyPr>
          <a:lstStyle/>
          <a:p>
            <a:pPr algn="ctr"/>
            <a:r>
              <a:rPr lang="en-US" sz="3600" b="1" kern="10">
                <a:ln w="9525">
                  <a:solidFill>
                    <a:srgbClr val="8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 NGỮ VỀ CÁC DÂN TỘC .</a:t>
            </a:r>
          </a:p>
          <a:p>
            <a:pPr algn="ctr"/>
            <a:r>
              <a:rPr lang="en-US" sz="3600" b="1" kern="10">
                <a:ln w="9525">
                  <a:solidFill>
                    <a:srgbClr val="8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 VỀ SO SÁNH</a:t>
            </a:r>
          </a:p>
        </p:txBody>
      </p:sp>
      <p:pic>
        <p:nvPicPr>
          <p:cNvPr id="3076"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359525"/>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359525"/>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6359525"/>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553" descr="pink_flower_divider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114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1"/>
          <p:cNvSpPr txBox="1">
            <a:spLocks noChangeArrowheads="1"/>
          </p:cNvSpPr>
          <p:nvPr/>
        </p:nvSpPr>
        <p:spPr bwMode="auto">
          <a:xfrm>
            <a:off x="530225" y="627063"/>
            <a:ext cx="835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a:latin typeface="Times New Roman" panose="02020603050405020304" pitchFamily="18" charset="0"/>
                <a:cs typeface="Times New Roman" panose="02020603050405020304" pitchFamily="18" charset="0"/>
              </a:rPr>
              <a:t>Thứ ba, ngày 28 tháng 12 năm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miền Nam</a:t>
            </a:r>
            <a:r>
              <a:rPr lang="en-US" altLang="vi-VN" sz="2400">
                <a:latin typeface="Times New Roman" panose="02020603050405020304" pitchFamily="18" charset="0"/>
                <a:cs typeface="Times New Roman" panose="02020603050405020304" pitchFamily="18" charset="0"/>
              </a:rPr>
              <a:t> </a:t>
            </a:r>
          </a:p>
        </p:txBody>
      </p:sp>
      <p:pic>
        <p:nvPicPr>
          <p:cNvPr id="5837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846263" cy="2438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76600"/>
            <a:ext cx="1706563" cy="2667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8374" name="Picture 6" descr="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1638" y="1219200"/>
            <a:ext cx="1554162" cy="2438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8375" name="AutoShape 7" descr="Divot"/>
          <p:cNvSpPr>
            <a:spLocks noChangeArrowheads="1"/>
          </p:cNvSpPr>
          <p:nvPr/>
        </p:nvSpPr>
        <p:spPr bwMode="auto">
          <a:xfrm>
            <a:off x="1128713" y="3733800"/>
            <a:ext cx="928687" cy="3016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Khơ-me</a:t>
            </a:r>
          </a:p>
        </p:txBody>
      </p:sp>
      <p:sp>
        <p:nvSpPr>
          <p:cNvPr id="58376" name="AutoShape 8" descr="Divot"/>
          <p:cNvSpPr>
            <a:spLocks noChangeArrowheads="1"/>
          </p:cNvSpPr>
          <p:nvPr/>
        </p:nvSpPr>
        <p:spPr bwMode="auto">
          <a:xfrm>
            <a:off x="2511425" y="5956300"/>
            <a:ext cx="12954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Chơ-ro</a:t>
            </a:r>
          </a:p>
        </p:txBody>
      </p:sp>
      <p:sp>
        <p:nvSpPr>
          <p:cNvPr id="58377" name="AutoShape 9" descr="Divot"/>
          <p:cNvSpPr>
            <a:spLocks noChangeArrowheads="1"/>
          </p:cNvSpPr>
          <p:nvPr/>
        </p:nvSpPr>
        <p:spPr bwMode="auto">
          <a:xfrm>
            <a:off x="7377113" y="3686175"/>
            <a:ext cx="852487"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Hoa</a:t>
            </a:r>
          </a:p>
        </p:txBody>
      </p:sp>
      <p:pic>
        <p:nvPicPr>
          <p:cNvPr id="58381"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3289300"/>
            <a:ext cx="1676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1187450"/>
            <a:ext cx="24384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4" name="AutoShape 16" descr="Divot"/>
          <p:cNvSpPr>
            <a:spLocks noChangeArrowheads="1"/>
          </p:cNvSpPr>
          <p:nvPr/>
        </p:nvSpPr>
        <p:spPr bwMode="auto">
          <a:xfrm>
            <a:off x="5867400" y="5988050"/>
            <a:ext cx="12954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Xtiêng</a:t>
            </a:r>
          </a:p>
        </p:txBody>
      </p:sp>
      <p:sp>
        <p:nvSpPr>
          <p:cNvPr id="58385" name="AutoShape 17" descr="Divot"/>
          <p:cNvSpPr>
            <a:spLocks noChangeArrowheads="1"/>
          </p:cNvSpPr>
          <p:nvPr/>
        </p:nvSpPr>
        <p:spPr bwMode="auto">
          <a:xfrm>
            <a:off x="3886200" y="3432175"/>
            <a:ext cx="1828800" cy="37782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Châu Mạ</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edge">
                                      <p:cBhvr>
                                        <p:cTn id="7" dur="2000"/>
                                        <p:tgtEl>
                                          <p:spTgt spid="583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375"/>
                                        </p:tgtEl>
                                        <p:attrNameLst>
                                          <p:attrName>style.visibility</p:attrName>
                                        </p:attrNameLst>
                                      </p:cBhvr>
                                      <p:to>
                                        <p:strVal val="visible"/>
                                      </p:to>
                                    </p:set>
                                    <p:animEffect transition="in" filter="wipe(left)">
                                      <p:cBhvr>
                                        <p:cTn id="10" dur="2000"/>
                                        <p:tgtEl>
                                          <p:spTgt spid="58375"/>
                                        </p:tgtEl>
                                      </p:cBhvr>
                                    </p:animEffect>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58374"/>
                                        </p:tgtEl>
                                        <p:attrNameLst>
                                          <p:attrName>style.visibility</p:attrName>
                                        </p:attrNameLst>
                                      </p:cBhvr>
                                      <p:to>
                                        <p:strVal val="visible"/>
                                      </p:to>
                                    </p:set>
                                    <p:animEffect transition="in" filter="wedge">
                                      <p:cBhvr>
                                        <p:cTn id="14" dur="2000"/>
                                        <p:tgtEl>
                                          <p:spTgt spid="583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8377"/>
                                        </p:tgtEl>
                                        <p:attrNameLst>
                                          <p:attrName>style.visibility</p:attrName>
                                        </p:attrNameLst>
                                      </p:cBhvr>
                                      <p:to>
                                        <p:strVal val="visible"/>
                                      </p:to>
                                    </p:set>
                                    <p:animEffect transition="in" filter="wipe(left)">
                                      <p:cBhvr>
                                        <p:cTn id="17" dur="2000"/>
                                        <p:tgtEl>
                                          <p:spTgt spid="58377"/>
                                        </p:tgtEl>
                                      </p:cBhvr>
                                    </p:animEffect>
                                  </p:childTnLst>
                                </p:cTn>
                              </p:par>
                            </p:childTnLst>
                          </p:cTn>
                        </p:par>
                        <p:par>
                          <p:cTn id="18" fill="hold" nodeType="afterGroup">
                            <p:stCondLst>
                              <p:cond delay="4000"/>
                            </p:stCondLst>
                            <p:childTnLst>
                              <p:par>
                                <p:cTn id="19" presetID="20" presetClass="entr" presetSubtype="0" fill="hold" nodeType="afterEffect">
                                  <p:stCondLst>
                                    <p:cond delay="0"/>
                                  </p:stCondLst>
                                  <p:childTnLst>
                                    <p:set>
                                      <p:cBhvr>
                                        <p:cTn id="20" dur="1" fill="hold">
                                          <p:stCondLst>
                                            <p:cond delay="0"/>
                                          </p:stCondLst>
                                        </p:cTn>
                                        <p:tgtEl>
                                          <p:spTgt spid="58373"/>
                                        </p:tgtEl>
                                        <p:attrNameLst>
                                          <p:attrName>style.visibility</p:attrName>
                                        </p:attrNameLst>
                                      </p:cBhvr>
                                      <p:to>
                                        <p:strVal val="visible"/>
                                      </p:to>
                                    </p:set>
                                    <p:animEffect transition="in" filter="wedge">
                                      <p:cBhvr>
                                        <p:cTn id="21" dur="2000"/>
                                        <p:tgtEl>
                                          <p:spTgt spid="5837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8376"/>
                                        </p:tgtEl>
                                        <p:attrNameLst>
                                          <p:attrName>style.visibility</p:attrName>
                                        </p:attrNameLst>
                                      </p:cBhvr>
                                      <p:to>
                                        <p:strVal val="visible"/>
                                      </p:to>
                                    </p:set>
                                    <p:animEffect transition="in" filter="wipe(left)">
                                      <p:cBhvr>
                                        <p:cTn id="24" dur="2000"/>
                                        <p:tgtEl>
                                          <p:spTgt spid="58376"/>
                                        </p:tgtEl>
                                      </p:cBhvr>
                                    </p:animEffect>
                                  </p:childTnLst>
                                </p:cTn>
                              </p:par>
                            </p:childTnLst>
                          </p:cTn>
                        </p:par>
                        <p:par>
                          <p:cTn id="25" fill="hold" nodeType="afterGroup">
                            <p:stCondLst>
                              <p:cond delay="6000"/>
                            </p:stCondLst>
                            <p:childTnLst>
                              <p:par>
                                <p:cTn id="26" presetID="20" presetClass="entr" presetSubtype="0" fill="hold" nodeType="after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wedge">
                                      <p:cBhvr>
                                        <p:cTn id="28" dur="2000"/>
                                        <p:tgtEl>
                                          <p:spTgt spid="5838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8384"/>
                                        </p:tgtEl>
                                        <p:attrNameLst>
                                          <p:attrName>style.visibility</p:attrName>
                                        </p:attrNameLst>
                                      </p:cBhvr>
                                      <p:to>
                                        <p:strVal val="visible"/>
                                      </p:to>
                                    </p:set>
                                    <p:animEffect transition="in" filter="wipe(left)">
                                      <p:cBhvr>
                                        <p:cTn id="31" dur="2000"/>
                                        <p:tgtEl>
                                          <p:spTgt spid="58384"/>
                                        </p:tgtEl>
                                      </p:cBhvr>
                                    </p:animEffect>
                                  </p:childTnLst>
                                </p:cTn>
                              </p:par>
                            </p:childTnLst>
                          </p:cTn>
                        </p:par>
                        <p:par>
                          <p:cTn id="32" fill="hold" nodeType="afterGroup">
                            <p:stCondLst>
                              <p:cond delay="8000"/>
                            </p:stCondLst>
                            <p:childTnLst>
                              <p:par>
                                <p:cTn id="33" presetID="20" presetClass="entr" presetSubtype="0" fill="hold" nodeType="afterEffect">
                                  <p:stCondLst>
                                    <p:cond delay="0"/>
                                  </p:stCondLst>
                                  <p:childTnLst>
                                    <p:set>
                                      <p:cBhvr>
                                        <p:cTn id="34" dur="1" fill="hold">
                                          <p:stCondLst>
                                            <p:cond delay="0"/>
                                          </p:stCondLst>
                                        </p:cTn>
                                        <p:tgtEl>
                                          <p:spTgt spid="58383"/>
                                        </p:tgtEl>
                                        <p:attrNameLst>
                                          <p:attrName>style.visibility</p:attrName>
                                        </p:attrNameLst>
                                      </p:cBhvr>
                                      <p:to>
                                        <p:strVal val="visible"/>
                                      </p:to>
                                    </p:set>
                                    <p:animEffect transition="in" filter="wedge">
                                      <p:cBhvr>
                                        <p:cTn id="35" dur="2000"/>
                                        <p:tgtEl>
                                          <p:spTgt spid="5838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8385"/>
                                        </p:tgtEl>
                                        <p:attrNameLst>
                                          <p:attrName>style.visibility</p:attrName>
                                        </p:attrNameLst>
                                      </p:cBhvr>
                                      <p:to>
                                        <p:strVal val="visible"/>
                                      </p:to>
                                    </p:set>
                                    <p:animEffect transition="in" filter="wipe(left)">
                                      <p:cBhvr>
                                        <p:cTn id="38" dur="20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77" grpId="0"/>
      <p:bldP spid="58384" grpId="0"/>
      <p:bldP spid="583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60" descr="dsc_655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3250"/>
            <a:ext cx="80010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61"/>
          <p:cNvSpPr txBox="1">
            <a:spLocks noChangeArrowheads="1"/>
          </p:cNvSpPr>
          <p:nvPr/>
        </p:nvSpPr>
        <p:spPr bwMode="auto">
          <a:xfrm>
            <a:off x="1708150" y="5807075"/>
            <a:ext cx="5715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a:t>Làng, bản của đồng </a:t>
            </a:r>
            <a:r>
              <a:rPr lang="en-US" altLang="vi-VN" sz="2400">
                <a:latin typeface="Times New Roman" panose="02020603050405020304" pitchFamily="18" charset="0"/>
                <a:cs typeface="Times New Roman" panose="02020603050405020304" pitchFamily="18" charset="0"/>
              </a:rPr>
              <a:t>bào</a:t>
            </a:r>
            <a:r>
              <a:rPr lang="en-US" altLang="vi-VN" sz="2400"/>
              <a:t> dân tộc thiểu số</a:t>
            </a: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457200" y="-76200"/>
            <a:ext cx="8229600" cy="1143000"/>
          </a:xfrm>
        </p:spPr>
        <p:txBody>
          <a:bodyPr/>
          <a:lstStyle/>
          <a:p>
            <a:r>
              <a:rPr lang="en-US" altLang="vi-VN" smtClean="0">
                <a:latin typeface="Times New Roman" panose="02020603050405020304" pitchFamily="18" charset="0"/>
                <a:cs typeface="Times New Roman" panose="02020603050405020304" pitchFamily="18" charset="0"/>
              </a:rPr>
              <a:t>Nhảy múa bên bếp lửa</a:t>
            </a:r>
            <a:endParaRPr lang="vi-VN" altLang="vi-VN" smtClean="0">
              <a:latin typeface="Times New Roman" panose="02020603050405020304" pitchFamily="18" charset="0"/>
              <a:cs typeface="Times New Roman" panose="02020603050405020304" pitchFamily="18" charset="0"/>
            </a:endParaRPr>
          </a:p>
        </p:txBody>
      </p:sp>
      <p:pic>
        <p:nvPicPr>
          <p:cNvPr id="14339"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66800"/>
            <a:ext cx="9144000" cy="5791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ragl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152400" y="4767263"/>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vi-VN" sz="2800">
                <a:solidFill>
                  <a:srgbClr val="2B2B2B"/>
                </a:solidFill>
                <a:latin typeface="Times New Roman" panose="02020603050405020304" pitchFamily="18" charset="0"/>
                <a:cs typeface="Times New Roman" panose="02020603050405020304" pitchFamily="18" charset="0"/>
              </a:rPr>
              <a:t>        </a:t>
            </a:r>
            <a:r>
              <a:rPr lang="vi-VN" altLang="vi-VN" sz="2800">
                <a:solidFill>
                  <a:srgbClr val="2B2B2B"/>
                </a:solidFill>
                <a:latin typeface="Times New Roman" panose="02020603050405020304" pitchFamily="18" charset="0"/>
                <a:cs typeface="Times New Roman" panose="02020603050405020304" pitchFamily="18" charset="0"/>
              </a:rPr>
              <a:t>Dân tộc </a:t>
            </a:r>
            <a:r>
              <a:rPr lang="vi-VN" altLang="vi-VN" sz="2800" b="1">
                <a:solidFill>
                  <a:srgbClr val="2B2B2B"/>
                </a:solidFill>
                <a:latin typeface="Times New Roman" panose="02020603050405020304" pitchFamily="18" charset="0"/>
                <a:cs typeface="Times New Roman" panose="02020603050405020304" pitchFamily="18" charset="0"/>
              </a:rPr>
              <a:t>Raglai</a:t>
            </a:r>
            <a:r>
              <a:rPr lang="vi-VN" altLang="vi-VN" sz="2800">
                <a:solidFill>
                  <a:srgbClr val="2B2B2B"/>
                </a:solidFill>
                <a:latin typeface="Times New Roman" panose="02020603050405020304" pitchFamily="18" charset="0"/>
                <a:cs typeface="Times New Roman" panose="02020603050405020304" pitchFamily="18" charset="0"/>
              </a:rPr>
              <a:t> </a:t>
            </a:r>
            <a:r>
              <a:rPr lang="en-US" altLang="vi-VN" sz="2800">
                <a:solidFill>
                  <a:srgbClr val="2B2B2B"/>
                </a:solidFill>
                <a:latin typeface="Times New Roman" panose="02020603050405020304" pitchFamily="18" charset="0"/>
                <a:cs typeface="Times New Roman" panose="02020603050405020304" pitchFamily="18" charset="0"/>
              </a:rPr>
              <a:t>(</a:t>
            </a:r>
            <a:r>
              <a:rPr lang="vi-VN" altLang="vi-VN" sz="2800" b="1">
                <a:solidFill>
                  <a:srgbClr val="2B2B2B"/>
                </a:solidFill>
                <a:latin typeface="Times New Roman" panose="02020603050405020304" pitchFamily="18" charset="0"/>
                <a:cs typeface="Times New Roman" panose="02020603050405020304" pitchFamily="18" charset="0"/>
              </a:rPr>
              <a:t>Ra-glai</a:t>
            </a:r>
            <a:r>
              <a:rPr lang="vi-VN" altLang="vi-VN" sz="2800">
                <a:solidFill>
                  <a:srgbClr val="2B2B2B"/>
                </a:solidFill>
                <a:latin typeface="Times New Roman" panose="02020603050405020304" pitchFamily="18" charset="0"/>
                <a:cs typeface="Times New Roman" panose="02020603050405020304" pitchFamily="18" charset="0"/>
              </a:rPr>
              <a:t> hoặc </a:t>
            </a:r>
            <a:r>
              <a:rPr lang="vi-VN" altLang="vi-VN" sz="2800" b="1">
                <a:solidFill>
                  <a:srgbClr val="2B2B2B"/>
                </a:solidFill>
                <a:latin typeface="Times New Roman" panose="02020603050405020304" pitchFamily="18" charset="0"/>
                <a:cs typeface="Times New Roman" panose="02020603050405020304" pitchFamily="18" charset="0"/>
              </a:rPr>
              <a:t>Ra Glai</a:t>
            </a:r>
            <a:r>
              <a:rPr lang="en-US" altLang="vi-VN" sz="2800">
                <a:solidFill>
                  <a:srgbClr val="2B2B2B"/>
                </a:solidFill>
                <a:latin typeface="Times New Roman" panose="02020603050405020304" pitchFamily="18" charset="0"/>
                <a:cs typeface="Times New Roman" panose="02020603050405020304" pitchFamily="18" charset="0"/>
              </a:rPr>
              <a:t>; </a:t>
            </a:r>
            <a:r>
              <a:rPr lang="vi-VN" altLang="vi-VN" sz="2800">
                <a:solidFill>
                  <a:srgbClr val="2B2B2B"/>
                </a:solidFill>
                <a:latin typeface="Times New Roman" panose="02020603050405020304" pitchFamily="18" charset="0"/>
                <a:cs typeface="Times New Roman" panose="02020603050405020304" pitchFamily="18" charset="0"/>
              </a:rPr>
              <a:t>tên gọi khác </a:t>
            </a:r>
            <a:r>
              <a:rPr lang="vi-VN" altLang="vi-VN" sz="2800" b="1">
                <a:solidFill>
                  <a:srgbClr val="2B2B2B"/>
                </a:solidFill>
                <a:latin typeface="Times New Roman" panose="02020603050405020304" pitchFamily="18" charset="0"/>
                <a:cs typeface="Times New Roman" panose="02020603050405020304" pitchFamily="18" charset="0"/>
              </a:rPr>
              <a:t>Ra Glây, Hai, Noana, La Vang</a:t>
            </a:r>
            <a:r>
              <a:rPr lang="vi-VN" altLang="vi-VN" sz="2800">
                <a:solidFill>
                  <a:srgbClr val="2B2B2B"/>
                </a:solidFill>
                <a:latin typeface="Times New Roman" panose="02020603050405020304" pitchFamily="18" charset="0"/>
                <a:cs typeface="Times New Roman" panose="02020603050405020304" pitchFamily="18" charset="0"/>
              </a:rPr>
              <a:t>) cư trú chủ yếu ở tỉnh Ninh Thuận và huyện Khánh Sơn, phía nam tỉnh Khánh Hòa và tỉnh Bình Thuận.</a:t>
            </a:r>
            <a:endParaRPr lang="vi-VN" altLang="vi-VN" sz="40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938" y="0"/>
            <a:ext cx="9151938"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04800" y="4894263"/>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vi-VN" sz="2800">
                <a:latin typeface="Times New Roman" panose="02020603050405020304" pitchFamily="18" charset="0"/>
                <a:cs typeface="Times New Roman" panose="02020603050405020304" pitchFamily="18" charset="0"/>
              </a:rPr>
              <a:t>     </a:t>
            </a:r>
            <a:r>
              <a:rPr lang="vi-VN" altLang="vi-VN" sz="2800">
                <a:latin typeface="Times New Roman" panose="02020603050405020304" pitchFamily="18" charset="0"/>
                <a:cs typeface="Times New Roman" panose="02020603050405020304" pitchFamily="18" charset="0"/>
              </a:rPr>
              <a:t>Đàn Chapi, một loại nhạc cụ bằng ống tre rất độc đáo. Trong các lễ hội, như Lễ bỏ mả, Lễ lúa mới, Lễ xuống đồng, Tết Nguyên Đán…, tiếng đàn Chapi lại vang lên, da diết. Người ta gọi Chapi là cây đàn của người nghèo.</a:t>
            </a:r>
          </a:p>
        </p:txBody>
      </p:sp>
      <p:pic>
        <p:nvPicPr>
          <p:cNvPr id="17411" name="Picture 7" descr="raglai_c491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raglai_ama-c491ie1bb87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133600" y="43434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đàn Chapi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533400" y="6019800"/>
            <a:ext cx="8229600" cy="609600"/>
          </a:xfrm>
        </p:spPr>
        <p:txBody>
          <a:bodyPr/>
          <a:lstStyle/>
          <a:p>
            <a:r>
              <a:rPr lang="en-US" altLang="vi-VN" sz="3200" b="1" smtClean="0">
                <a:latin typeface="Times New Roman" panose="02020603050405020304" pitchFamily="18" charset="0"/>
                <a:cs typeface="Times New Roman" panose="02020603050405020304" pitchFamily="18" charset="0"/>
              </a:rPr>
              <a:t>Lễ hội cồng chiêng</a:t>
            </a:r>
            <a:endParaRPr lang="vi-VN" altLang="vi-VN" sz="3200" b="1" smtClean="0">
              <a:latin typeface="Times New Roman" panose="02020603050405020304" pitchFamily="18" charset="0"/>
              <a:cs typeface="Times New Roman" panose="02020603050405020304" pitchFamily="18" charset="0"/>
            </a:endParaRPr>
          </a:p>
        </p:txBody>
      </p:sp>
      <p:pic>
        <p:nvPicPr>
          <p:cNvPr id="18435"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15425" cy="5867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28600" y="3048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Clr>
                <a:schemeClr val="hlink"/>
              </a:buClr>
              <a:buSzPct val="75000"/>
              <a:buFont typeface="Wingdings" panose="05000000000000000000" pitchFamily="2" charset="2"/>
              <a:buNone/>
            </a:pPr>
            <a:r>
              <a:rPr lang="en-US" altLang="vi-VN" sz="3600">
                <a:latin typeface="Times New Roman" panose="02020603050405020304" pitchFamily="18" charset="0"/>
                <a:cs typeface="Times New Roman" panose="02020603050405020304" pitchFamily="18" charset="0"/>
              </a:rPr>
              <a:t>     Cộng đồng Việt Nam có 54 dân tộc trong đó dân tộc Kinh chiếm hơn 80% còn lại hơn 10% là dân tộc thiểu số. Trải qua nhiều thế kỉ, cộng động dân tộc ta gắn bó với nhau xây dựng bảo vệ đất nước. Tuy mỗi dân tộc có tiếng nói và bản sắc riêng nhưng chúng ta tìm thấy những nét chung là đức tính cần cù, chịu khó, thông minh trong sản xuất, không khoan nhượng với kẻ thù và có lòng vị tha và bao dung, độ lượng…. Đó là một truyền thống quý báu của dân tộc ta.</a:t>
            </a:r>
          </a:p>
          <a:p>
            <a:pPr algn="ctr" eaLnBrk="1" hangingPunct="1">
              <a:buClr>
                <a:schemeClr val="hlink"/>
              </a:buClr>
              <a:buSzPct val="75000"/>
              <a:buFont typeface="Wingdings" panose="05000000000000000000" pitchFamily="2" charset="2"/>
              <a:buNone/>
            </a:pPr>
            <a:endParaRPr lang="en-US" altLang="vi-VN"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1495425" y="990600"/>
            <a:ext cx="7648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   Chọn từ thích hợp </a:t>
            </a:r>
            <a:r>
              <a:rPr lang="en-US" altLang="vi-VN" sz="2800" b="1" i="1">
                <a:latin typeface="Times New Roman" panose="02020603050405020304" pitchFamily="18" charset="0"/>
                <a:cs typeface="Times New Roman" panose="02020603050405020304" pitchFamily="18" charset="0"/>
              </a:rPr>
              <a:t>trong ngoặc đơn</a:t>
            </a:r>
            <a:r>
              <a:rPr lang="en-US" altLang="vi-VN" sz="2800" b="1">
                <a:latin typeface="Times New Roman" panose="02020603050405020304" pitchFamily="18" charset="0"/>
                <a:cs typeface="Times New Roman" panose="02020603050405020304" pitchFamily="18" charset="0"/>
              </a:rPr>
              <a:t> </a:t>
            </a:r>
            <a:r>
              <a:rPr lang="en-US" altLang="vi-VN" sz="2800" b="1">
                <a:latin typeface="Times New Roman" panose="02020603050405020304" pitchFamily="18" charset="0"/>
              </a:rPr>
              <a:t>để</a:t>
            </a:r>
            <a:r>
              <a:rPr lang="en-US" altLang="vi-VN" sz="2800" b="1">
                <a:latin typeface="Calibri" panose="020F0502020204030204" pitchFamily="34" charset="0"/>
              </a:rPr>
              <a:t> </a:t>
            </a:r>
            <a:r>
              <a:rPr lang="en-US" altLang="vi-VN" sz="2800" b="1">
                <a:latin typeface="Times New Roman" panose="02020603050405020304" pitchFamily="18" charset="0"/>
                <a:cs typeface="Times New Roman" panose="02020603050405020304" pitchFamily="18" charset="0"/>
              </a:rPr>
              <a:t>điền vào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chỗ trống:</a:t>
            </a:r>
          </a:p>
        </p:txBody>
      </p:sp>
      <p:sp>
        <p:nvSpPr>
          <p:cNvPr id="20483" name="Rectangle 9"/>
          <p:cNvSpPr>
            <a:spLocks noChangeArrowheads="1"/>
          </p:cNvSpPr>
          <p:nvPr/>
        </p:nvSpPr>
        <p:spPr bwMode="auto">
          <a:xfrm>
            <a:off x="457200" y="2057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lphaLcParenR"/>
            </a:pPr>
            <a:r>
              <a:rPr lang="en-US" altLang="vi-VN" sz="2800" b="1">
                <a:latin typeface="Times New Roman" panose="02020603050405020304" pitchFamily="18" charset="0"/>
                <a:cs typeface="Times New Roman" panose="02020603050405020304" pitchFamily="18" charset="0"/>
              </a:rPr>
              <a:t>Đồng bào miền núi thường trồng lúa trên những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thửa ruộng …………</a:t>
            </a:r>
          </a:p>
        </p:txBody>
      </p:sp>
      <p:sp>
        <p:nvSpPr>
          <p:cNvPr id="20484" name="Rectangle 10"/>
          <p:cNvSpPr>
            <a:spLocks noChangeArrowheads="1"/>
          </p:cNvSpPr>
          <p:nvPr/>
        </p:nvSpPr>
        <p:spPr bwMode="auto">
          <a:xfrm>
            <a:off x="482600" y="2971800"/>
            <a:ext cx="866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b) Những ngày lễ hội, đồng bào các dân tộc Tây Nguyên</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thường tập trung bên ………… để múa hát.</a:t>
            </a:r>
          </a:p>
        </p:txBody>
      </p:sp>
      <p:sp>
        <p:nvSpPr>
          <p:cNvPr id="20485" name="Rectangle 11"/>
          <p:cNvSpPr>
            <a:spLocks noChangeArrowheads="1"/>
          </p:cNvSpPr>
          <p:nvPr/>
        </p:nvSpPr>
        <p:spPr bwMode="auto">
          <a:xfrm>
            <a:off x="609600" y="49530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d) Truyện </a:t>
            </a:r>
            <a:r>
              <a:rPr lang="en-US" altLang="vi-VN" sz="2800" b="1" i="1">
                <a:latin typeface="Times New Roman" panose="02020603050405020304" pitchFamily="18" charset="0"/>
                <a:cs typeface="Times New Roman" panose="02020603050405020304" pitchFamily="18" charset="0"/>
              </a:rPr>
              <a:t>Hũ bạc của người cha </a:t>
            </a:r>
            <a:r>
              <a:rPr lang="en-US" altLang="vi-VN" sz="2800" b="1">
                <a:latin typeface="Times New Roman" panose="02020603050405020304" pitchFamily="18" charset="0"/>
                <a:cs typeface="Times New Roman" panose="02020603050405020304" pitchFamily="18" charset="0"/>
              </a:rPr>
              <a:t>là truyện cổ của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dân tộc ………</a:t>
            </a:r>
            <a:endParaRPr lang="en-US" altLang="vi-VN" sz="2800" b="1" i="1">
              <a:latin typeface="Times New Roman" panose="02020603050405020304" pitchFamily="18" charset="0"/>
              <a:cs typeface="Times New Roman" panose="02020603050405020304" pitchFamily="18" charset="0"/>
            </a:endParaRPr>
          </a:p>
        </p:txBody>
      </p:sp>
      <p:sp>
        <p:nvSpPr>
          <p:cNvPr id="20486" name="Rectangle 12"/>
          <p:cNvSpPr>
            <a:spLocks noChangeArrowheads="1"/>
          </p:cNvSpPr>
          <p:nvPr/>
        </p:nvSpPr>
        <p:spPr bwMode="auto">
          <a:xfrm>
            <a:off x="533400" y="39624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c) Để tránh thú dữ, nhiều dân tộc miền núi thường làm </a:t>
            </a:r>
          </a:p>
          <a:p>
            <a:pP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 để ở.</a:t>
            </a:r>
          </a:p>
        </p:txBody>
      </p:sp>
      <p:sp>
        <p:nvSpPr>
          <p:cNvPr id="20487" name="Rectangle 22"/>
          <p:cNvSpPr>
            <a:spLocks noChangeArrowheads="1"/>
          </p:cNvSpPr>
          <p:nvPr/>
        </p:nvSpPr>
        <p:spPr bwMode="auto">
          <a:xfrm>
            <a:off x="228600" y="990600"/>
            <a:ext cx="1684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i="1" u="sng">
                <a:solidFill>
                  <a:srgbClr val="0000FF"/>
                </a:solidFill>
                <a:latin typeface="Times New Roman" panose="02020603050405020304" pitchFamily="18" charset="0"/>
              </a:rPr>
              <a:t>Bài tập 2. </a:t>
            </a:r>
            <a:endParaRPr lang="en-US" altLang="vi-VN" sz="2800">
              <a:solidFill>
                <a:srgbClr val="800000"/>
              </a:solidFill>
              <a:latin typeface="Times New Roman" panose="02020603050405020304" pitchFamily="18" charset="0"/>
            </a:endParaRPr>
          </a:p>
        </p:txBody>
      </p:sp>
      <p:sp>
        <p:nvSpPr>
          <p:cNvPr id="20488" name="Rectangle 25"/>
          <p:cNvSpPr>
            <a:spLocks noChangeArrowheads="1"/>
          </p:cNvSpPr>
          <p:nvPr/>
        </p:nvSpPr>
        <p:spPr bwMode="auto">
          <a:xfrm>
            <a:off x="1905000" y="5943600"/>
            <a:ext cx="5840413" cy="5286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a:t>
            </a:r>
            <a:r>
              <a:rPr lang="en-US" altLang="vi-VN" sz="2800" b="1" i="1">
                <a:solidFill>
                  <a:srgbClr val="FF0000"/>
                </a:solidFill>
                <a:latin typeface="Times New Roman" panose="02020603050405020304" pitchFamily="18" charset="0"/>
                <a:cs typeface="Times New Roman" panose="02020603050405020304" pitchFamily="18" charset="0"/>
              </a:rPr>
              <a:t>nhà rông, nhà sàn, Chăm, bậc thang</a:t>
            </a:r>
            <a:r>
              <a:rPr lang="en-US" altLang="vi-VN" sz="2800" b="1">
                <a:solidFill>
                  <a:srgbClr val="FF0000"/>
                </a:solidFill>
                <a:latin typeface="Times New Roman" panose="02020603050405020304" pitchFamily="18" charset="0"/>
                <a:cs typeface="Times New Roman" panose="02020603050405020304" pitchFamily="18" charset="0"/>
              </a:rPr>
              <a:t>)</a:t>
            </a:r>
          </a:p>
        </p:txBody>
      </p:sp>
      <p:sp>
        <p:nvSpPr>
          <p:cNvPr id="194589" name="Line 29"/>
          <p:cNvSpPr>
            <a:spLocks noChangeShapeType="1"/>
          </p:cNvSpPr>
          <p:nvPr/>
        </p:nvSpPr>
        <p:spPr bwMode="auto">
          <a:xfrm>
            <a:off x="1905000" y="1447800"/>
            <a:ext cx="533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9"/>
          <p:cNvSpPr>
            <a:spLocks noChangeArrowheads="1"/>
          </p:cNvSpPr>
          <p:nvPr/>
        </p:nvSpPr>
        <p:spPr bwMode="auto">
          <a:xfrm>
            <a:off x="3914775" y="3367088"/>
            <a:ext cx="1647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nhà rông </a:t>
            </a:r>
          </a:p>
        </p:txBody>
      </p:sp>
      <p:sp>
        <p:nvSpPr>
          <p:cNvPr id="3" name="Rectangle 9"/>
          <p:cNvSpPr>
            <a:spLocks noChangeArrowheads="1"/>
          </p:cNvSpPr>
          <p:nvPr/>
        </p:nvSpPr>
        <p:spPr bwMode="auto">
          <a:xfrm>
            <a:off x="2286000" y="2438400"/>
            <a:ext cx="1766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bậc thang.</a:t>
            </a:r>
          </a:p>
        </p:txBody>
      </p:sp>
      <p:sp>
        <p:nvSpPr>
          <p:cNvPr id="4" name="Rectangle 9"/>
          <p:cNvSpPr>
            <a:spLocks noChangeArrowheads="1"/>
          </p:cNvSpPr>
          <p:nvPr/>
        </p:nvSpPr>
        <p:spPr bwMode="auto">
          <a:xfrm>
            <a:off x="606425" y="4343400"/>
            <a:ext cx="145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nhà sàn </a:t>
            </a:r>
          </a:p>
        </p:txBody>
      </p:sp>
      <p:sp>
        <p:nvSpPr>
          <p:cNvPr id="5" name="Rectangle 9"/>
          <p:cNvSpPr>
            <a:spLocks noChangeArrowheads="1"/>
          </p:cNvSpPr>
          <p:nvPr/>
        </p:nvSpPr>
        <p:spPr bwMode="auto">
          <a:xfrm>
            <a:off x="1905000" y="5348288"/>
            <a:ext cx="1203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Chăm.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589"/>
                                        </p:tgtEl>
                                        <p:attrNameLst>
                                          <p:attrName>style.visibility</p:attrName>
                                        </p:attrNameLst>
                                      </p:cBhvr>
                                      <p:to>
                                        <p:strVal val="visible"/>
                                      </p:to>
                                    </p:set>
                                    <p:animEffect transition="in" filter="diamond(in)">
                                      <p:cBhvr>
                                        <p:cTn id="7" dur="2000"/>
                                        <p:tgtEl>
                                          <p:spTgt spid="194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009" name="Picture 17" descr="ruong bac thang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048000" y="0"/>
            <a:ext cx="2819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10" name="Picture 18" descr="ruong bac tha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124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11" name="Picture 19" descr="ruong bac thang 1"/>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0" y="-1588"/>
            <a:ext cx="30480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2438400" y="624840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RUỘNG BẬC THANG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3011"/>
                                        </p:tgtEl>
                                        <p:attrNameLst>
                                          <p:attrName>style.visibility</p:attrName>
                                        </p:attrNameLst>
                                      </p:cBhvr>
                                      <p:to>
                                        <p:strVal val="visible"/>
                                      </p:to>
                                    </p:set>
                                    <p:anim calcmode="lin" valueType="num">
                                      <p:cBhvr>
                                        <p:cTn id="7" dur="1000" fill="hold"/>
                                        <p:tgtEl>
                                          <p:spTgt spid="213011"/>
                                        </p:tgtEl>
                                        <p:attrNameLst>
                                          <p:attrName>ppt_w</p:attrName>
                                        </p:attrNameLst>
                                      </p:cBhvr>
                                      <p:tavLst>
                                        <p:tav tm="0">
                                          <p:val>
                                            <p:fltVal val="0"/>
                                          </p:val>
                                        </p:tav>
                                        <p:tav tm="100000">
                                          <p:val>
                                            <p:strVal val="#ppt_w"/>
                                          </p:val>
                                        </p:tav>
                                      </p:tavLst>
                                    </p:anim>
                                    <p:anim calcmode="lin" valueType="num">
                                      <p:cBhvr>
                                        <p:cTn id="8" dur="1000" fill="hold"/>
                                        <p:tgtEl>
                                          <p:spTgt spid="213011"/>
                                        </p:tgtEl>
                                        <p:attrNameLst>
                                          <p:attrName>ppt_h</p:attrName>
                                        </p:attrNameLst>
                                      </p:cBhvr>
                                      <p:tavLst>
                                        <p:tav tm="0">
                                          <p:val>
                                            <p:fltVal val="0"/>
                                          </p:val>
                                        </p:tav>
                                        <p:tav tm="100000">
                                          <p:val>
                                            <p:strVal val="#ppt_h"/>
                                          </p:val>
                                        </p:tav>
                                      </p:tavLst>
                                    </p:anim>
                                    <p:anim calcmode="lin" valueType="num">
                                      <p:cBhvr>
                                        <p:cTn id="9" dur="1000" fill="hold"/>
                                        <p:tgtEl>
                                          <p:spTgt spid="213011"/>
                                        </p:tgtEl>
                                        <p:attrNameLst>
                                          <p:attrName>style.rotation</p:attrName>
                                        </p:attrNameLst>
                                      </p:cBhvr>
                                      <p:tavLst>
                                        <p:tav tm="0">
                                          <p:val>
                                            <p:fltVal val="90"/>
                                          </p:val>
                                        </p:tav>
                                        <p:tav tm="100000">
                                          <p:val>
                                            <p:fltVal val="0"/>
                                          </p:val>
                                        </p:tav>
                                      </p:tavLst>
                                    </p:anim>
                                    <p:animEffect transition="in" filter="fade">
                                      <p:cBhvr>
                                        <p:cTn id="10" dur="1000"/>
                                        <p:tgtEl>
                                          <p:spTgt spid="21301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3009"/>
                                        </p:tgtEl>
                                        <p:attrNameLst>
                                          <p:attrName>style.visibility</p:attrName>
                                        </p:attrNameLst>
                                      </p:cBhvr>
                                      <p:to>
                                        <p:strVal val="visible"/>
                                      </p:to>
                                    </p:set>
                                    <p:anim calcmode="lin" valueType="num">
                                      <p:cBhvr>
                                        <p:cTn id="13" dur="1000" fill="hold"/>
                                        <p:tgtEl>
                                          <p:spTgt spid="213009"/>
                                        </p:tgtEl>
                                        <p:attrNameLst>
                                          <p:attrName>ppt_w</p:attrName>
                                        </p:attrNameLst>
                                      </p:cBhvr>
                                      <p:tavLst>
                                        <p:tav tm="0">
                                          <p:val>
                                            <p:fltVal val="0"/>
                                          </p:val>
                                        </p:tav>
                                        <p:tav tm="100000">
                                          <p:val>
                                            <p:strVal val="#ppt_w"/>
                                          </p:val>
                                        </p:tav>
                                      </p:tavLst>
                                    </p:anim>
                                    <p:anim calcmode="lin" valueType="num">
                                      <p:cBhvr>
                                        <p:cTn id="14" dur="1000" fill="hold"/>
                                        <p:tgtEl>
                                          <p:spTgt spid="213009"/>
                                        </p:tgtEl>
                                        <p:attrNameLst>
                                          <p:attrName>ppt_h</p:attrName>
                                        </p:attrNameLst>
                                      </p:cBhvr>
                                      <p:tavLst>
                                        <p:tav tm="0">
                                          <p:val>
                                            <p:fltVal val="0"/>
                                          </p:val>
                                        </p:tav>
                                        <p:tav tm="100000">
                                          <p:val>
                                            <p:strVal val="#ppt_h"/>
                                          </p:val>
                                        </p:tav>
                                      </p:tavLst>
                                    </p:anim>
                                    <p:anim calcmode="lin" valueType="num">
                                      <p:cBhvr>
                                        <p:cTn id="15" dur="1000" fill="hold"/>
                                        <p:tgtEl>
                                          <p:spTgt spid="213009"/>
                                        </p:tgtEl>
                                        <p:attrNameLst>
                                          <p:attrName>style.rotation</p:attrName>
                                        </p:attrNameLst>
                                      </p:cBhvr>
                                      <p:tavLst>
                                        <p:tav tm="0">
                                          <p:val>
                                            <p:fltVal val="90"/>
                                          </p:val>
                                        </p:tav>
                                        <p:tav tm="100000">
                                          <p:val>
                                            <p:fltVal val="0"/>
                                          </p:val>
                                        </p:tav>
                                      </p:tavLst>
                                    </p:anim>
                                    <p:animEffect transition="in" filter="fade">
                                      <p:cBhvr>
                                        <p:cTn id="16" dur="1000"/>
                                        <p:tgtEl>
                                          <p:spTgt spid="213009"/>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13010"/>
                                        </p:tgtEl>
                                        <p:attrNameLst>
                                          <p:attrName>style.visibility</p:attrName>
                                        </p:attrNameLst>
                                      </p:cBhvr>
                                      <p:to>
                                        <p:strVal val="visible"/>
                                      </p:to>
                                    </p:set>
                                    <p:anim calcmode="lin" valueType="num">
                                      <p:cBhvr>
                                        <p:cTn id="19" dur="1000" fill="hold"/>
                                        <p:tgtEl>
                                          <p:spTgt spid="213010"/>
                                        </p:tgtEl>
                                        <p:attrNameLst>
                                          <p:attrName>ppt_w</p:attrName>
                                        </p:attrNameLst>
                                      </p:cBhvr>
                                      <p:tavLst>
                                        <p:tav tm="0">
                                          <p:val>
                                            <p:fltVal val="0"/>
                                          </p:val>
                                        </p:tav>
                                        <p:tav tm="100000">
                                          <p:val>
                                            <p:strVal val="#ppt_w"/>
                                          </p:val>
                                        </p:tav>
                                      </p:tavLst>
                                    </p:anim>
                                    <p:anim calcmode="lin" valueType="num">
                                      <p:cBhvr>
                                        <p:cTn id="20" dur="1000" fill="hold"/>
                                        <p:tgtEl>
                                          <p:spTgt spid="213010"/>
                                        </p:tgtEl>
                                        <p:attrNameLst>
                                          <p:attrName>ppt_h</p:attrName>
                                        </p:attrNameLst>
                                      </p:cBhvr>
                                      <p:tavLst>
                                        <p:tav tm="0">
                                          <p:val>
                                            <p:fltVal val="0"/>
                                          </p:val>
                                        </p:tav>
                                        <p:tav tm="100000">
                                          <p:val>
                                            <p:strVal val="#ppt_h"/>
                                          </p:val>
                                        </p:tav>
                                      </p:tavLst>
                                    </p:anim>
                                    <p:anim calcmode="lin" valueType="num">
                                      <p:cBhvr>
                                        <p:cTn id="21" dur="1000" fill="hold"/>
                                        <p:tgtEl>
                                          <p:spTgt spid="213010"/>
                                        </p:tgtEl>
                                        <p:attrNameLst>
                                          <p:attrName>style.rotation</p:attrName>
                                        </p:attrNameLst>
                                      </p:cBhvr>
                                      <p:tavLst>
                                        <p:tav tm="0">
                                          <p:val>
                                            <p:fltVal val="90"/>
                                          </p:val>
                                        </p:tav>
                                        <p:tav tm="100000">
                                          <p:val>
                                            <p:fltVal val="0"/>
                                          </p:val>
                                        </p:tav>
                                      </p:tavLst>
                                    </p:anim>
                                    <p:animEffect transition="in" filter="fade">
                                      <p:cBhvr>
                                        <p:cTn id="22" dur="1000"/>
                                        <p:tgtEl>
                                          <p:spTgt spid="21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9" name="Rectangle 9"/>
          <p:cNvSpPr>
            <a:spLocks noChangeArrowheads="1"/>
          </p:cNvSpPr>
          <p:nvPr/>
        </p:nvSpPr>
        <p:spPr bwMode="auto">
          <a:xfrm>
            <a:off x="3087688" y="176213"/>
            <a:ext cx="2663825" cy="1169987"/>
          </a:xfrm>
          <a:prstGeom prst="rect">
            <a:avLst/>
          </a:prstGeom>
          <a:noFill/>
          <a:ln w="9525" algn="ctr">
            <a:noFill/>
            <a:miter lim="800000"/>
            <a:headEnd/>
            <a:tailEnd/>
          </a:ln>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2400" b="1" i="1" dirty="0">
                <a:effectLst>
                  <a:outerShdw blurRad="38100" dist="38100" dir="2700000" algn="tl">
                    <a:srgbClr val="FFFFFF"/>
                  </a:outerShdw>
                </a:effectLst>
                <a:latin typeface="Times New Roman" panose="02020603050405020304" pitchFamily="18" charset="0"/>
              </a:rPr>
              <a:t/>
            </a:r>
            <a:br>
              <a:rPr lang="en-US" altLang="en-US" sz="2400" b="1" i="1" dirty="0">
                <a:effectLst>
                  <a:outerShdw blurRad="38100" dist="38100" dir="2700000" algn="tl">
                    <a:srgbClr val="FFFFFF"/>
                  </a:outerShdw>
                </a:effectLst>
                <a:latin typeface="Times New Roman" panose="02020603050405020304" pitchFamily="18" charset="0"/>
              </a:rPr>
            </a:br>
            <a:r>
              <a:rPr lang="en-US" altLang="en-US" sz="2800" b="1" u="sng" dirty="0" err="1">
                <a:effectLst>
                  <a:outerShdw blurRad="38100" dist="38100" dir="2700000" algn="tl">
                    <a:srgbClr val="000000"/>
                  </a:outerShdw>
                </a:effectLst>
                <a:latin typeface="Times New Roman" panose="02020603050405020304" pitchFamily="18" charset="0"/>
              </a:rPr>
              <a:t>Luyện</a:t>
            </a:r>
            <a:r>
              <a:rPr lang="en-US" altLang="en-US" sz="2800" b="1" u="sng" dirty="0">
                <a:effectLst>
                  <a:outerShdw blurRad="38100" dist="38100" dir="2700000" algn="tl">
                    <a:srgbClr val="000000"/>
                  </a:outerShdw>
                </a:effectLst>
                <a:latin typeface="Times New Roman" panose="02020603050405020304" pitchFamily="18" charset="0"/>
              </a:rPr>
              <a:t> </a:t>
            </a:r>
            <a:r>
              <a:rPr lang="en-US" altLang="en-US" sz="2800" b="1" u="sng" dirty="0" err="1">
                <a:effectLst>
                  <a:outerShdw blurRad="38100" dist="38100" dir="2700000" algn="tl">
                    <a:srgbClr val="000000"/>
                  </a:outerShdw>
                </a:effectLst>
                <a:latin typeface="Times New Roman" panose="02020603050405020304" pitchFamily="18" charset="0"/>
              </a:rPr>
              <a:t>tư</a:t>
            </a:r>
            <a:r>
              <a:rPr lang="en-US" altLang="en-US" sz="2800" b="1" u="sng" dirty="0">
                <a:effectLst>
                  <a:outerShdw blurRad="38100" dist="38100" dir="2700000" algn="tl">
                    <a:srgbClr val="000000"/>
                  </a:outerShdw>
                </a:effectLst>
                <a:latin typeface="Times New Roman" panose="02020603050405020304" pitchFamily="18" charset="0"/>
              </a:rPr>
              <a:t>̀ </a:t>
            </a:r>
            <a:r>
              <a:rPr lang="en-US" altLang="en-US" sz="2800" b="1" u="sng" dirty="0" err="1">
                <a:effectLst>
                  <a:outerShdw blurRad="38100" dist="38100" dir="2700000" algn="tl">
                    <a:srgbClr val="000000"/>
                  </a:outerShdw>
                </a:effectLst>
                <a:latin typeface="Times New Roman" panose="02020603050405020304" pitchFamily="18" charset="0"/>
              </a:rPr>
              <a:t>và</a:t>
            </a:r>
            <a:r>
              <a:rPr lang="en-US" altLang="en-US" sz="2800" b="1" u="sng" dirty="0">
                <a:effectLst>
                  <a:outerShdw blurRad="38100" dist="38100" dir="2700000" algn="tl">
                    <a:srgbClr val="000000"/>
                  </a:outerShdw>
                </a:effectLst>
                <a:latin typeface="Times New Roman" panose="02020603050405020304" pitchFamily="18" charset="0"/>
              </a:rPr>
              <a:t> </a:t>
            </a:r>
            <a:r>
              <a:rPr lang="en-US" altLang="en-US" sz="2800" b="1" u="sng" dirty="0" err="1">
                <a:effectLst>
                  <a:outerShdw blurRad="38100" dist="38100" dir="2700000" algn="tl">
                    <a:srgbClr val="000000"/>
                  </a:outerShdw>
                </a:effectLst>
                <a:latin typeface="Times New Roman" panose="02020603050405020304" pitchFamily="18" charset="0"/>
              </a:rPr>
              <a:t>câu</a:t>
            </a:r>
            <a:endParaRPr lang="en-US" altLang="en-US" sz="2800" b="1" u="sng" dirty="0">
              <a:effectLst>
                <a:outerShdw blurRad="38100" dist="38100" dir="2700000" algn="tl">
                  <a:srgbClr val="000000"/>
                </a:outerShdw>
              </a:effectLst>
              <a:latin typeface="Times New Roman" panose="02020603050405020304" pitchFamily="18" charset="0"/>
            </a:endParaRPr>
          </a:p>
          <a:p>
            <a:pPr algn="ctr">
              <a:defRPr/>
            </a:pPr>
            <a:endParaRPr lang="en-US" altLang="en-US" b="1" dirty="0">
              <a:latin typeface="Calibri" panose="020F0502020204030204" pitchFamily="34" charset="0"/>
            </a:endParaRPr>
          </a:p>
        </p:txBody>
      </p:sp>
      <p:pic>
        <p:nvPicPr>
          <p:cNvPr id="4099"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0" y="5181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0"/>
          <p:cNvSpPr txBox="1">
            <a:spLocks noChangeArrowheads="1"/>
          </p:cNvSpPr>
          <p:nvPr/>
        </p:nvSpPr>
        <p:spPr bwMode="auto">
          <a:xfrm>
            <a:off x="990600" y="16002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  </a:t>
            </a:r>
            <a:endParaRPr lang="en-US" altLang="en-US" b="1">
              <a:latin typeface="Times New Roman" panose="02020603050405020304" pitchFamily="18" charset="0"/>
            </a:endParaRPr>
          </a:p>
        </p:txBody>
      </p:sp>
      <p:sp>
        <p:nvSpPr>
          <p:cNvPr id="8201" name="Rectangle 14"/>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p:txBody>
      </p:sp>
      <p:sp>
        <p:nvSpPr>
          <p:cNvPr id="238607" name="AutoShape 15" descr="Divot"/>
          <p:cNvSpPr>
            <a:spLocks noChangeArrowheads="1"/>
          </p:cNvSpPr>
          <p:nvPr/>
        </p:nvSpPr>
        <p:spPr bwMode="auto">
          <a:xfrm>
            <a:off x="2590800" y="1371600"/>
            <a:ext cx="4038600" cy="733425"/>
          </a:xfrm>
          <a:prstGeom prst="flowChartTerminator">
            <a:avLst/>
          </a:prstGeom>
          <a:blipFill dpi="0" rotWithShape="0">
            <a:blip r:embed="rId6"/>
            <a:srcRect/>
            <a:tile tx="0" ty="0" sx="100000" sy="100000" flip="none" algn="tl"/>
          </a:blip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latin typeface="Times New Roman" panose="02020603050405020304" pitchFamily="18" charset="0"/>
              </a:rPr>
              <a:t>Kiểm tra  bài cũ</a:t>
            </a:r>
          </a:p>
        </p:txBody>
      </p:sp>
      <p:sp>
        <p:nvSpPr>
          <p:cNvPr id="238609" name="AutoShape 17">
            <a:hlinkClick r:id="rId7" action="ppaction://hlinksldjump"/>
          </p:cNvPr>
          <p:cNvSpPr>
            <a:spLocks noChangeArrowheads="1"/>
          </p:cNvSpPr>
          <p:nvPr/>
        </p:nvSpPr>
        <p:spPr bwMode="auto">
          <a:xfrm>
            <a:off x="2362200" y="2133600"/>
            <a:ext cx="6096000" cy="1981200"/>
          </a:xfrm>
          <a:prstGeom prst="cloudCallout">
            <a:avLst>
              <a:gd name="adj1" fmla="val -44153"/>
              <a:gd name="adj2" fmla="val 70032"/>
            </a:avLst>
          </a:prstGeom>
          <a:solidFill>
            <a:srgbClr val="FFFF00"/>
          </a:solidFill>
          <a:ln w="127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Tìm bộ phận trả lời cho câu hỏi “Thế nào?”</a:t>
            </a:r>
          </a:p>
          <a:p>
            <a:pPr>
              <a:spcBef>
                <a:spcPct val="0"/>
              </a:spcBef>
              <a:buFontTx/>
              <a:buNone/>
            </a:pPr>
            <a:endParaRPr lang="en-US" altLang="en-US" sz="2800" b="1" i="1">
              <a:latin typeface="Times New Roman" panose="02020603050405020304" pitchFamily="18" charset="0"/>
            </a:endParaRPr>
          </a:p>
        </p:txBody>
      </p:sp>
      <p:pic>
        <p:nvPicPr>
          <p:cNvPr id="4107" name="Picture 18" descr="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12" name="Rectangle 20"/>
          <p:cNvSpPr>
            <a:spLocks noChangeArrowheads="1"/>
          </p:cNvSpPr>
          <p:nvPr/>
        </p:nvSpPr>
        <p:spPr bwMode="auto">
          <a:xfrm>
            <a:off x="1585913" y="4433888"/>
            <a:ext cx="4357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a) Bạn Lan rất thông minh.</a:t>
            </a:r>
          </a:p>
        </p:txBody>
      </p:sp>
      <p:sp>
        <p:nvSpPr>
          <p:cNvPr id="238613" name="Rectangle 21"/>
          <p:cNvSpPr>
            <a:spLocks noChangeArrowheads="1"/>
          </p:cNvSpPr>
          <p:nvPr/>
        </p:nvSpPr>
        <p:spPr bwMode="auto">
          <a:xfrm>
            <a:off x="1555750" y="4953000"/>
            <a:ext cx="65976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400"/>
              </a:spcBef>
              <a:buFontTx/>
              <a:buNone/>
            </a:pPr>
            <a:r>
              <a:rPr lang="en-US" altLang="en-US" sz="2800" b="1">
                <a:latin typeface="Times New Roman" panose="02020603050405020304" pitchFamily="18" charset="0"/>
              </a:rPr>
              <a:t>b) Những hạt sương long lanh như những </a:t>
            </a:r>
          </a:p>
          <a:p>
            <a:pPr>
              <a:spcBef>
                <a:spcPts val="400"/>
              </a:spcBef>
              <a:buFontTx/>
              <a:buNone/>
            </a:pPr>
            <a:r>
              <a:rPr lang="en-US" altLang="en-US" sz="2800" b="1">
                <a:latin typeface="Times New Roman" panose="02020603050405020304" pitchFamily="18" charset="0"/>
              </a:rPr>
              <a:t>bóng đèn pha lê.</a:t>
            </a:r>
          </a:p>
        </p:txBody>
      </p:sp>
      <p:sp>
        <p:nvSpPr>
          <p:cNvPr id="238616" name="Line 24"/>
          <p:cNvSpPr>
            <a:spLocks noChangeShapeType="1"/>
          </p:cNvSpPr>
          <p:nvPr/>
        </p:nvSpPr>
        <p:spPr bwMode="auto">
          <a:xfrm>
            <a:off x="3505200" y="4900613"/>
            <a:ext cx="2209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7" name="Line 25"/>
          <p:cNvSpPr>
            <a:spLocks noChangeShapeType="1"/>
          </p:cNvSpPr>
          <p:nvPr/>
        </p:nvSpPr>
        <p:spPr bwMode="auto">
          <a:xfrm>
            <a:off x="4800600" y="5410200"/>
            <a:ext cx="3200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8" name="Line 26"/>
          <p:cNvSpPr>
            <a:spLocks noChangeShapeType="1"/>
          </p:cNvSpPr>
          <p:nvPr/>
        </p:nvSpPr>
        <p:spPr bwMode="auto">
          <a:xfrm>
            <a:off x="1641475" y="5895975"/>
            <a:ext cx="2438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2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38607"/>
                                        </p:tgtEl>
                                        <p:attrNameLst>
                                          <p:attrName>style.visibility</p:attrName>
                                        </p:attrNameLst>
                                      </p:cBhvr>
                                      <p:to>
                                        <p:strVal val="visible"/>
                                      </p:to>
                                    </p:set>
                                    <p:animEffect transition="in" filter="blinds(horizontal)">
                                      <p:cBhvr>
                                        <p:cTn id="11" dur="500"/>
                                        <p:tgtEl>
                                          <p:spTgt spid="2386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38609"/>
                                        </p:tgtEl>
                                        <p:attrNameLst>
                                          <p:attrName>style.visibility</p:attrName>
                                        </p:attrNameLst>
                                      </p:cBhvr>
                                      <p:to>
                                        <p:strVal val="visible"/>
                                      </p:to>
                                    </p:set>
                                    <p:animEffect transition="in" filter="box(in)">
                                      <p:cBhvr>
                                        <p:cTn id="16" dur="500"/>
                                        <p:tgtEl>
                                          <p:spTgt spid="238609"/>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38612"/>
                                        </p:tgtEl>
                                        <p:attrNameLst>
                                          <p:attrName>style.visibility</p:attrName>
                                        </p:attrNameLst>
                                      </p:cBhvr>
                                      <p:to>
                                        <p:strVal val="visible"/>
                                      </p:to>
                                    </p:set>
                                    <p:animEffect transition="in" filter="box(in)">
                                      <p:cBhvr>
                                        <p:cTn id="20" dur="500"/>
                                        <p:tgtEl>
                                          <p:spTgt spid="238612"/>
                                        </p:tgtEl>
                                      </p:cBhvr>
                                    </p:animEffect>
                                  </p:childTnLst>
                                </p:cTn>
                              </p:par>
                            </p:childTnLst>
                          </p:cTn>
                        </p:par>
                        <p:par>
                          <p:cTn id="21" fill="hold" nodeType="afterGroup">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38613"/>
                                        </p:tgtEl>
                                        <p:attrNameLst>
                                          <p:attrName>style.visibility</p:attrName>
                                        </p:attrNameLst>
                                      </p:cBhvr>
                                      <p:to>
                                        <p:strVal val="visible"/>
                                      </p:to>
                                    </p:set>
                                    <p:animEffect transition="in" filter="box(in)">
                                      <p:cBhvr>
                                        <p:cTn id="24" dur="500"/>
                                        <p:tgtEl>
                                          <p:spTgt spid="2386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38616"/>
                                        </p:tgtEl>
                                        <p:attrNameLst>
                                          <p:attrName>style.visibility</p:attrName>
                                        </p:attrNameLst>
                                      </p:cBhvr>
                                      <p:to>
                                        <p:strVal val="visible"/>
                                      </p:to>
                                    </p:set>
                                    <p:animEffect transition="in" filter="box(in)">
                                      <p:cBhvr>
                                        <p:cTn id="29" dur="500"/>
                                        <p:tgtEl>
                                          <p:spTgt spid="2386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38617"/>
                                        </p:tgtEl>
                                        <p:attrNameLst>
                                          <p:attrName>style.visibility</p:attrName>
                                        </p:attrNameLst>
                                      </p:cBhvr>
                                      <p:to>
                                        <p:strVal val="visible"/>
                                      </p:to>
                                    </p:set>
                                    <p:animEffect transition="in" filter="box(in)">
                                      <p:cBhvr>
                                        <p:cTn id="34" dur="500"/>
                                        <p:tgtEl>
                                          <p:spTgt spid="238617"/>
                                        </p:tgtEl>
                                      </p:cBhvr>
                                    </p:animEffect>
                                  </p:childTnLst>
                                </p:cTn>
                              </p:par>
                              <p:par>
                                <p:cTn id="35" presetID="4" presetClass="entr" presetSubtype="16" fill="hold" nodeType="withEffect">
                                  <p:stCondLst>
                                    <p:cond delay="0"/>
                                  </p:stCondLst>
                                  <p:childTnLst>
                                    <p:set>
                                      <p:cBhvr>
                                        <p:cTn id="36" dur="1" fill="hold">
                                          <p:stCondLst>
                                            <p:cond delay="0"/>
                                          </p:stCondLst>
                                        </p:cTn>
                                        <p:tgtEl>
                                          <p:spTgt spid="238618"/>
                                        </p:tgtEl>
                                        <p:attrNameLst>
                                          <p:attrName>style.visibility</p:attrName>
                                        </p:attrNameLst>
                                      </p:cBhvr>
                                      <p:to>
                                        <p:strVal val="visible"/>
                                      </p:to>
                                    </p:set>
                                    <p:animEffect transition="in" filter="box(in)">
                                      <p:cBhvr>
                                        <p:cTn id="37" dur="500"/>
                                        <p:tgtEl>
                                          <p:spTgt spid="23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p:bldP spid="238607" grpId="0" animBg="1"/>
      <p:bldP spid="238609" grpId="0" animBg="1"/>
      <p:bldP spid="238612" grpId="0"/>
      <p:bldP spid="2386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3" descr="nhà r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descr="nr4"/>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0" y="37338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9">
            <a:hlinkClick r:id="rId2" action="ppaction://hlinksldjump"/>
          </p:cNvPr>
          <p:cNvSpPr>
            <a:spLocks noChangeArrowheads="1"/>
          </p:cNvSpPr>
          <p:nvPr/>
        </p:nvSpPr>
        <p:spPr bwMode="auto">
          <a:xfrm>
            <a:off x="228600" y="5715000"/>
            <a:ext cx="1371600" cy="457200"/>
          </a:xfrm>
          <a:prstGeom prst="flowChartAlternateProcess">
            <a:avLst/>
          </a:prstGeom>
          <a:solidFill>
            <a:schemeClr val="bg1"/>
          </a:solidFill>
          <a:ln w="9525">
            <a:solidFill>
              <a:schemeClr val="bg1"/>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8000" b="1" i="1">
              <a:solidFill>
                <a:srgbClr val="FF3300"/>
              </a:solidFill>
              <a:latin typeface="Times New Roman" panose="02020603050405020304" pitchFamily="18" charset="0"/>
            </a:endParaRPr>
          </a:p>
        </p:txBody>
      </p:sp>
      <p:pic>
        <p:nvPicPr>
          <p:cNvPr id="23555" name="Picture 26" descr="nha sa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4800600" y="0"/>
            <a:ext cx="43434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3" descr="nhà s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48006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3505200" y="5915025"/>
            <a:ext cx="464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5400">
                <a:solidFill>
                  <a:srgbClr val="FF0000"/>
                </a:solidFill>
                <a:latin typeface="Times New Roman" panose="02020603050405020304" pitchFamily="18" charset="0"/>
                <a:cs typeface="Times New Roman" panose="02020603050405020304" pitchFamily="18" charset="0"/>
              </a:rPr>
              <a:t>Nhà sàn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958850" y="5511800"/>
            <a:ext cx="325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b="1">
                <a:latin typeface="Times New Roman" panose="02020603050405020304" pitchFamily="18" charset="0"/>
                <a:cs typeface="Times New Roman" panose="02020603050405020304" pitchFamily="18" charset="0"/>
              </a:rPr>
              <a:t>Dân tộc Chăm</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388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1290638" y="6096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Lễ hội Ka tê</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304800" y="762000"/>
            <a:ext cx="883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600" b="1">
                <a:latin typeface="Times New Roman" panose="02020603050405020304" pitchFamily="18" charset="0"/>
                <a:cs typeface="Times New Roman" panose="02020603050405020304" pitchFamily="18" charset="0"/>
              </a:rPr>
              <a:t>Bài 3. Quan sát từng cặp sự vật được vẽ dưới đây rồi nói  những câu có hình ảnh so sánh các sự vật trong tranh.</a:t>
            </a:r>
          </a:p>
        </p:txBody>
      </p:sp>
      <p:grpSp>
        <p:nvGrpSpPr>
          <p:cNvPr id="25603" name="Group 32"/>
          <p:cNvGrpSpPr>
            <a:grpSpLocks/>
          </p:cNvGrpSpPr>
          <p:nvPr/>
        </p:nvGrpSpPr>
        <p:grpSpPr bwMode="auto">
          <a:xfrm>
            <a:off x="152400" y="2443163"/>
            <a:ext cx="684213" cy="590550"/>
            <a:chOff x="1393" y="243"/>
            <a:chExt cx="431" cy="372"/>
          </a:xfrm>
        </p:grpSpPr>
        <p:grpSp>
          <p:nvGrpSpPr>
            <p:cNvPr id="25638" name="Group 33"/>
            <p:cNvGrpSpPr>
              <a:grpSpLocks/>
            </p:cNvGrpSpPr>
            <p:nvPr/>
          </p:nvGrpSpPr>
          <p:grpSpPr bwMode="auto">
            <a:xfrm>
              <a:off x="1393" y="243"/>
              <a:ext cx="431" cy="372"/>
              <a:chOff x="1291" y="587"/>
              <a:chExt cx="666" cy="647"/>
            </a:xfrm>
          </p:grpSpPr>
          <p:sp>
            <p:nvSpPr>
              <p:cNvPr id="25640" name="Oval 34"/>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41" name="Oval 35"/>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42" name="Oval 36"/>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43" name="Oval 37"/>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44" name="Oval 38"/>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5639" name="Text Box 39"/>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1</a:t>
              </a:r>
            </a:p>
          </p:txBody>
        </p:sp>
      </p:grpSp>
      <p:grpSp>
        <p:nvGrpSpPr>
          <p:cNvPr id="25604" name="Group 40"/>
          <p:cNvGrpSpPr>
            <a:grpSpLocks/>
          </p:cNvGrpSpPr>
          <p:nvPr/>
        </p:nvGrpSpPr>
        <p:grpSpPr bwMode="auto">
          <a:xfrm>
            <a:off x="152400" y="5334000"/>
            <a:ext cx="684213" cy="590550"/>
            <a:chOff x="1393" y="243"/>
            <a:chExt cx="431" cy="372"/>
          </a:xfrm>
        </p:grpSpPr>
        <p:grpSp>
          <p:nvGrpSpPr>
            <p:cNvPr id="25631" name="Group 41"/>
            <p:cNvGrpSpPr>
              <a:grpSpLocks/>
            </p:cNvGrpSpPr>
            <p:nvPr/>
          </p:nvGrpSpPr>
          <p:grpSpPr bwMode="auto">
            <a:xfrm>
              <a:off x="1393" y="243"/>
              <a:ext cx="431" cy="372"/>
              <a:chOff x="1291" y="587"/>
              <a:chExt cx="666" cy="647"/>
            </a:xfrm>
          </p:grpSpPr>
          <p:sp>
            <p:nvSpPr>
              <p:cNvPr id="25633" name="Oval 42"/>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34" name="Oval 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35"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36" name="Oval 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37" name="Oval 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5632" name="Text Box 47"/>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3</a:t>
              </a:r>
            </a:p>
          </p:txBody>
        </p:sp>
      </p:grpSp>
      <p:grpSp>
        <p:nvGrpSpPr>
          <p:cNvPr id="25605" name="Group 48"/>
          <p:cNvGrpSpPr>
            <a:grpSpLocks/>
          </p:cNvGrpSpPr>
          <p:nvPr/>
        </p:nvGrpSpPr>
        <p:grpSpPr bwMode="auto">
          <a:xfrm>
            <a:off x="8077200" y="2209800"/>
            <a:ext cx="684213" cy="590550"/>
            <a:chOff x="1393" y="243"/>
            <a:chExt cx="431" cy="372"/>
          </a:xfrm>
        </p:grpSpPr>
        <p:grpSp>
          <p:nvGrpSpPr>
            <p:cNvPr id="25624" name="Group 49"/>
            <p:cNvGrpSpPr>
              <a:grpSpLocks/>
            </p:cNvGrpSpPr>
            <p:nvPr/>
          </p:nvGrpSpPr>
          <p:grpSpPr bwMode="auto">
            <a:xfrm>
              <a:off x="1393" y="243"/>
              <a:ext cx="431" cy="372"/>
              <a:chOff x="1291" y="587"/>
              <a:chExt cx="666" cy="647"/>
            </a:xfrm>
          </p:grpSpPr>
          <p:sp>
            <p:nvSpPr>
              <p:cNvPr id="25626" name="Oval 50"/>
              <p:cNvSpPr>
                <a:spLocks noChangeArrowheads="1"/>
              </p:cNvSpPr>
              <p:nvPr/>
            </p:nvSpPr>
            <p:spPr bwMode="gray">
              <a:xfrm>
                <a:off x="1291" y="651"/>
                <a:ext cx="666"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7" name="Oval 5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8"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9" name="Oval 5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30" name="Oval 5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5625" name="Text Box 55"/>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2</a:t>
              </a:r>
            </a:p>
          </p:txBody>
        </p:sp>
      </p:grpSp>
      <p:grpSp>
        <p:nvGrpSpPr>
          <p:cNvPr id="25606" name="Group 56"/>
          <p:cNvGrpSpPr>
            <a:grpSpLocks/>
          </p:cNvGrpSpPr>
          <p:nvPr/>
        </p:nvGrpSpPr>
        <p:grpSpPr bwMode="auto">
          <a:xfrm>
            <a:off x="4572000" y="5257800"/>
            <a:ext cx="684213" cy="590550"/>
            <a:chOff x="1393" y="243"/>
            <a:chExt cx="431" cy="372"/>
          </a:xfrm>
        </p:grpSpPr>
        <p:grpSp>
          <p:nvGrpSpPr>
            <p:cNvPr id="25617" name="Group 57"/>
            <p:cNvGrpSpPr>
              <a:grpSpLocks/>
            </p:cNvGrpSpPr>
            <p:nvPr/>
          </p:nvGrpSpPr>
          <p:grpSpPr bwMode="auto">
            <a:xfrm>
              <a:off x="1393" y="243"/>
              <a:ext cx="431" cy="372"/>
              <a:chOff x="1291" y="587"/>
              <a:chExt cx="666" cy="647"/>
            </a:xfrm>
          </p:grpSpPr>
          <p:sp>
            <p:nvSpPr>
              <p:cNvPr id="25619" name="Oval 58"/>
              <p:cNvSpPr>
                <a:spLocks noChangeArrowheads="1"/>
              </p:cNvSpPr>
              <p:nvPr/>
            </p:nvSpPr>
            <p:spPr bwMode="gray">
              <a:xfrm>
                <a:off x="1291" y="641"/>
                <a:ext cx="666" cy="54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0" name="Oval 5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1" name="Oval 6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2" name="Oval 6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5623" name="Oval 6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sp>
          <p:nvSpPr>
            <p:cNvPr id="25618" name="Text Box 63"/>
            <p:cNvSpPr txBox="1">
              <a:spLocks noChangeArrowheads="1"/>
            </p:cNvSpPr>
            <p:nvPr/>
          </p:nvSpPr>
          <p:spPr bwMode="gray">
            <a:xfrm>
              <a:off x="1488" y="264"/>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C0000"/>
                  </a:solidFill>
                  <a:latin typeface="Times New Roman" panose="02020603050405020304" pitchFamily="18" charset="0"/>
                </a:rPr>
                <a:t>4</a:t>
              </a:r>
            </a:p>
          </p:txBody>
        </p:sp>
      </p:grpSp>
      <p:pic>
        <p:nvPicPr>
          <p:cNvPr id="25607" name="Picture 66" descr="Image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14400" y="18288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8" name="Group 67"/>
          <p:cNvGrpSpPr>
            <a:grpSpLocks/>
          </p:cNvGrpSpPr>
          <p:nvPr/>
        </p:nvGrpSpPr>
        <p:grpSpPr bwMode="auto">
          <a:xfrm>
            <a:off x="4800600" y="1828800"/>
            <a:ext cx="3657600" cy="2590800"/>
            <a:chOff x="2912" y="576"/>
            <a:chExt cx="2112" cy="1488"/>
          </a:xfrm>
        </p:grpSpPr>
        <p:grpSp>
          <p:nvGrpSpPr>
            <p:cNvPr id="25611" name="Group 68"/>
            <p:cNvGrpSpPr>
              <a:grpSpLocks/>
            </p:cNvGrpSpPr>
            <p:nvPr/>
          </p:nvGrpSpPr>
          <p:grpSpPr bwMode="auto">
            <a:xfrm>
              <a:off x="3776" y="912"/>
              <a:ext cx="1248" cy="1152"/>
              <a:chOff x="3776" y="912"/>
              <a:chExt cx="1248" cy="1152"/>
            </a:xfrm>
          </p:grpSpPr>
          <p:sp>
            <p:nvSpPr>
              <p:cNvPr id="25615" name="Oval 69"/>
              <p:cNvSpPr>
                <a:spLocks noChangeArrowheads="1"/>
              </p:cNvSpPr>
              <p:nvPr/>
            </p:nvSpPr>
            <p:spPr bwMode="auto">
              <a:xfrm>
                <a:off x="3776" y="912"/>
                <a:ext cx="1248" cy="1152"/>
              </a:xfrm>
              <a:prstGeom prst="ellipse">
                <a:avLst/>
              </a:prstGeom>
              <a:solidFill>
                <a:schemeClr val="bg1"/>
              </a:solidFill>
              <a:ln w="28575">
                <a:solidFill>
                  <a:srgbClr val="99CCFF"/>
                </a:solidFill>
                <a:round/>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25616" name="Picture 70"/>
              <p:cNvPicPr>
                <a:picLocks noChangeAspect="1" noChangeArrowheads="1"/>
              </p:cNvPicPr>
              <p:nvPr/>
            </p:nvPicPr>
            <p:blipFill>
              <a:blip r:embed="rId3">
                <a:extLst>
                  <a:ext uri="{28A0092B-C50C-407E-A947-70E740481C1C}">
                    <a14:useLocalDpi xmlns:a14="http://schemas.microsoft.com/office/drawing/2010/main" val="0"/>
                  </a:ext>
                </a:extLst>
              </a:blip>
              <a:srcRect l="65712" t="23997"/>
              <a:stretch>
                <a:fillRect/>
              </a:stretch>
            </p:blipFill>
            <p:spPr bwMode="auto">
              <a:xfrm>
                <a:off x="4112" y="1056"/>
                <a:ext cx="57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2" name="Group 71"/>
            <p:cNvGrpSpPr>
              <a:grpSpLocks/>
            </p:cNvGrpSpPr>
            <p:nvPr/>
          </p:nvGrpSpPr>
          <p:grpSpPr bwMode="auto">
            <a:xfrm>
              <a:off x="2912" y="576"/>
              <a:ext cx="1200" cy="1200"/>
              <a:chOff x="2400" y="384"/>
              <a:chExt cx="1200" cy="1200"/>
            </a:xfrm>
          </p:grpSpPr>
          <p:sp>
            <p:nvSpPr>
              <p:cNvPr id="25613" name="Rectangle 72"/>
              <p:cNvSpPr>
                <a:spLocks noChangeArrowheads="1"/>
              </p:cNvSpPr>
              <p:nvPr/>
            </p:nvSpPr>
            <p:spPr bwMode="auto">
              <a:xfrm>
                <a:off x="2400" y="384"/>
                <a:ext cx="1200" cy="1200"/>
              </a:xfrm>
              <a:prstGeom prst="rect">
                <a:avLst/>
              </a:prstGeom>
              <a:solidFill>
                <a:schemeClr val="bg1"/>
              </a:solidFill>
              <a:ln w="28575">
                <a:solidFill>
                  <a:srgbClr val="99CCFF"/>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25614" name="Picture 73"/>
              <p:cNvPicPr>
                <a:picLocks noChangeAspect="1" noChangeArrowheads="1"/>
              </p:cNvPicPr>
              <p:nvPr/>
            </p:nvPicPr>
            <p:blipFill>
              <a:blip r:embed="rId3">
                <a:extLst>
                  <a:ext uri="{28A0092B-C50C-407E-A947-70E740481C1C}">
                    <a14:useLocalDpi xmlns:a14="http://schemas.microsoft.com/office/drawing/2010/main" val="0"/>
                  </a:ext>
                </a:extLst>
              </a:blip>
              <a:srcRect r="34286" b="16000"/>
              <a:stretch>
                <a:fillRect/>
              </a:stretch>
            </p:blipFill>
            <p:spPr bwMode="auto">
              <a:xfrm>
                <a:off x="2416" y="568"/>
                <a:ext cx="110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609" name="Picture 74" descr="Image1"/>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334000" y="4495800"/>
            <a:ext cx="3581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75" descr="Image4"/>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90600" y="4495800"/>
            <a:ext cx="33147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553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8"/>
          <p:cNvSpPr txBox="1">
            <a:spLocks noChangeArrowheads="1"/>
          </p:cNvSpPr>
          <p:nvPr/>
        </p:nvSpPr>
        <p:spPr bwMode="auto">
          <a:xfrm>
            <a:off x="1600200" y="5165725"/>
            <a:ext cx="5214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Trăng tròn như quả bóng.</a:t>
            </a:r>
            <a:endParaRPr lang="en-US" altLang="vi-VN" sz="2800" b="1">
              <a:latin typeface="Times New Roman" panose="02020603050405020304" pitchFamily="18" charset="0"/>
              <a:cs typeface="Times New Roman" panose="02020603050405020304" pitchFamily="18" charset="0"/>
            </a:endParaRPr>
          </a:p>
        </p:txBody>
      </p:sp>
      <p:sp>
        <p:nvSpPr>
          <p:cNvPr id="63497" name="Text Box 9"/>
          <p:cNvSpPr txBox="1">
            <a:spLocks noChangeArrowheads="1"/>
          </p:cNvSpPr>
          <p:nvPr/>
        </p:nvSpPr>
        <p:spPr bwMode="auto">
          <a:xfrm>
            <a:off x="1905000" y="5715000"/>
            <a:ext cx="521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 Quả bóng tròn như mặt trăng.</a:t>
            </a:r>
            <a:endParaRPr lang="en-US" altLang="vi-VN" sz="2800" b="1">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wipe(left)">
                                      <p:cBhvr>
                                        <p:cTn id="7" dur="10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wipe(left)">
                                      <p:cBhvr>
                                        <p:cTn id="12" dur="10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 Box 9"/>
          <p:cNvSpPr txBox="1">
            <a:spLocks noChangeArrowheads="1"/>
          </p:cNvSpPr>
          <p:nvPr/>
        </p:nvSpPr>
        <p:spPr bwMode="auto">
          <a:xfrm>
            <a:off x="685800" y="5024438"/>
            <a:ext cx="6108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Nụ cười của bé tươi như hoa.</a:t>
            </a:r>
            <a:endParaRPr lang="en-US" altLang="vi-VN" sz="2800" b="1">
              <a:latin typeface="Times New Roman" panose="02020603050405020304" pitchFamily="18" charset="0"/>
              <a:cs typeface="Times New Roman" panose="02020603050405020304" pitchFamily="18" charset="0"/>
            </a:endParaRPr>
          </a:p>
        </p:txBody>
      </p:sp>
      <p:sp>
        <p:nvSpPr>
          <p:cNvPr id="67594" name="Text Box 10"/>
          <p:cNvSpPr txBox="1">
            <a:spLocks noChangeArrowheads="1"/>
          </p:cNvSpPr>
          <p:nvPr/>
        </p:nvSpPr>
        <p:spPr bwMode="auto">
          <a:xfrm>
            <a:off x="976313" y="5622925"/>
            <a:ext cx="6248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a:latin typeface="Times New Roman" panose="02020603050405020304" pitchFamily="18" charset="0"/>
                <a:cs typeface="Times New Roman" panose="02020603050405020304" pitchFamily="18" charset="0"/>
              </a:rPr>
              <a:t> - </a:t>
            </a:r>
            <a:r>
              <a:rPr lang="nl-NL" altLang="vi-VN" sz="2800" b="1">
                <a:latin typeface="Times New Roman" panose="02020603050405020304" pitchFamily="18" charset="0"/>
                <a:cs typeface="Times New Roman" panose="02020603050405020304" pitchFamily="18" charset="0"/>
              </a:rPr>
              <a:t>Bông hoa tươi như nụ cười của bé.</a:t>
            </a:r>
            <a:endParaRPr lang="en-US" altLang="vi-VN" sz="2800" b="1">
              <a:latin typeface="Times New Roman" panose="02020603050405020304" pitchFamily="18" charset="0"/>
              <a:cs typeface="Times New Roman" panose="02020603050405020304" pitchFamily="18" charset="0"/>
            </a:endParaRPr>
          </a:p>
        </p:txBody>
      </p:sp>
      <p:grpSp>
        <p:nvGrpSpPr>
          <p:cNvPr id="27653" name="Group 67"/>
          <p:cNvGrpSpPr>
            <a:grpSpLocks/>
          </p:cNvGrpSpPr>
          <p:nvPr/>
        </p:nvGrpSpPr>
        <p:grpSpPr bwMode="auto">
          <a:xfrm>
            <a:off x="1295400" y="685800"/>
            <a:ext cx="6858000" cy="4267200"/>
            <a:chOff x="2912" y="576"/>
            <a:chExt cx="2112" cy="1488"/>
          </a:xfrm>
        </p:grpSpPr>
        <p:grpSp>
          <p:nvGrpSpPr>
            <p:cNvPr id="27654" name="Group 68"/>
            <p:cNvGrpSpPr>
              <a:grpSpLocks/>
            </p:cNvGrpSpPr>
            <p:nvPr/>
          </p:nvGrpSpPr>
          <p:grpSpPr bwMode="auto">
            <a:xfrm>
              <a:off x="3776" y="912"/>
              <a:ext cx="1248" cy="1152"/>
              <a:chOff x="3776" y="912"/>
              <a:chExt cx="1248" cy="1152"/>
            </a:xfrm>
          </p:grpSpPr>
          <p:sp>
            <p:nvSpPr>
              <p:cNvPr id="27658" name="Oval 69"/>
              <p:cNvSpPr>
                <a:spLocks noChangeArrowheads="1"/>
              </p:cNvSpPr>
              <p:nvPr/>
            </p:nvSpPr>
            <p:spPr bwMode="auto">
              <a:xfrm>
                <a:off x="3776" y="912"/>
                <a:ext cx="1248" cy="1152"/>
              </a:xfrm>
              <a:prstGeom prst="ellipse">
                <a:avLst/>
              </a:prstGeom>
              <a:solidFill>
                <a:schemeClr val="bg1"/>
              </a:solidFill>
              <a:ln w="28575">
                <a:solidFill>
                  <a:srgbClr val="99CCFF"/>
                </a:solidFill>
                <a:round/>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2000" b="1">
                  <a:latin typeface="Times New Roman" panose="02020603050405020304" pitchFamily="18" charset="0"/>
                  <a:cs typeface="Times New Roman" panose="02020603050405020304" pitchFamily="18" charset="0"/>
                </a:endParaRPr>
              </a:p>
            </p:txBody>
          </p:sp>
          <p:pic>
            <p:nvPicPr>
              <p:cNvPr id="27659" name="Picture 70"/>
              <p:cNvPicPr>
                <a:picLocks noChangeAspect="1" noChangeArrowheads="1"/>
              </p:cNvPicPr>
              <p:nvPr/>
            </p:nvPicPr>
            <p:blipFill>
              <a:blip r:embed="rId3">
                <a:extLst>
                  <a:ext uri="{28A0092B-C50C-407E-A947-70E740481C1C}">
                    <a14:useLocalDpi xmlns:a14="http://schemas.microsoft.com/office/drawing/2010/main" val="0"/>
                  </a:ext>
                </a:extLst>
              </a:blip>
              <a:srcRect l="65712" t="23997"/>
              <a:stretch>
                <a:fillRect/>
              </a:stretch>
            </p:blipFill>
            <p:spPr bwMode="auto">
              <a:xfrm>
                <a:off x="4112" y="1056"/>
                <a:ext cx="57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5" name="Group 71"/>
            <p:cNvGrpSpPr>
              <a:grpSpLocks/>
            </p:cNvGrpSpPr>
            <p:nvPr/>
          </p:nvGrpSpPr>
          <p:grpSpPr bwMode="auto">
            <a:xfrm>
              <a:off x="2912" y="576"/>
              <a:ext cx="1200" cy="1200"/>
              <a:chOff x="2400" y="384"/>
              <a:chExt cx="1200" cy="1200"/>
            </a:xfrm>
          </p:grpSpPr>
          <p:sp>
            <p:nvSpPr>
              <p:cNvPr id="27656" name="Rectangle 72"/>
              <p:cNvSpPr>
                <a:spLocks noChangeArrowheads="1"/>
              </p:cNvSpPr>
              <p:nvPr/>
            </p:nvSpPr>
            <p:spPr bwMode="auto">
              <a:xfrm>
                <a:off x="2400" y="384"/>
                <a:ext cx="1200" cy="1200"/>
              </a:xfrm>
              <a:prstGeom prst="rect">
                <a:avLst/>
              </a:prstGeom>
              <a:solidFill>
                <a:schemeClr val="bg1"/>
              </a:solidFill>
              <a:ln w="28575">
                <a:solidFill>
                  <a:srgbClr val="99CCFF"/>
                </a:solidFill>
                <a:miter lim="800000"/>
                <a:headEnd/>
                <a:tailEnd/>
              </a:ln>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2000" b="1">
                  <a:latin typeface="Times New Roman" panose="02020603050405020304" pitchFamily="18" charset="0"/>
                  <a:cs typeface="Times New Roman" panose="02020603050405020304" pitchFamily="18" charset="0"/>
                </a:endParaRPr>
              </a:p>
            </p:txBody>
          </p:sp>
          <p:pic>
            <p:nvPicPr>
              <p:cNvPr id="27657" name="Picture 73"/>
              <p:cNvPicPr>
                <a:picLocks noChangeAspect="1" noChangeArrowheads="1"/>
              </p:cNvPicPr>
              <p:nvPr/>
            </p:nvPicPr>
            <p:blipFill>
              <a:blip r:embed="rId3">
                <a:extLst>
                  <a:ext uri="{28A0092B-C50C-407E-A947-70E740481C1C}">
                    <a14:useLocalDpi xmlns:a14="http://schemas.microsoft.com/office/drawing/2010/main" val="0"/>
                  </a:ext>
                </a:extLst>
              </a:blip>
              <a:srcRect r="34286" b="16000"/>
              <a:stretch>
                <a:fillRect/>
              </a:stretch>
            </p:blipFill>
            <p:spPr bwMode="auto">
              <a:xfrm>
                <a:off x="2416" y="568"/>
                <a:ext cx="110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wipe(left)">
                                      <p:cBhvr>
                                        <p:cTn id="7" dur="1000"/>
                                        <p:tgtEl>
                                          <p:spTgt spid="67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94"/>
                                        </p:tgtEl>
                                        <p:attrNameLst>
                                          <p:attrName>style.visibility</p:attrName>
                                        </p:attrNameLst>
                                      </p:cBhvr>
                                      <p:to>
                                        <p:strVal val="visible"/>
                                      </p:to>
                                    </p:set>
                                    <p:animEffect transition="in" filter="wipe(left)">
                                      <p:cBhvr>
                                        <p:cTn id="12"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920750"/>
            <a:ext cx="73152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1"/>
          <p:cNvSpPr txBox="1">
            <a:spLocks noChangeArrowheads="1"/>
          </p:cNvSpPr>
          <p:nvPr/>
        </p:nvSpPr>
        <p:spPr bwMode="auto">
          <a:xfrm>
            <a:off x="381000" y="5275263"/>
            <a:ext cx="610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Đèn điện sáng như sao.</a:t>
            </a:r>
            <a:endParaRPr lang="en-US" altLang="vi-VN" sz="2800" b="1">
              <a:latin typeface="Times New Roman" panose="02020603050405020304" pitchFamily="18" charset="0"/>
              <a:cs typeface="Times New Roman" panose="02020603050405020304" pitchFamily="18" charset="0"/>
            </a:endParaRPr>
          </a:p>
        </p:txBody>
      </p:sp>
      <p:sp>
        <p:nvSpPr>
          <p:cNvPr id="68620" name="Text Box 12"/>
          <p:cNvSpPr txBox="1">
            <a:spLocks noChangeArrowheads="1"/>
          </p:cNvSpPr>
          <p:nvPr/>
        </p:nvSpPr>
        <p:spPr bwMode="auto">
          <a:xfrm>
            <a:off x="895350" y="5797550"/>
            <a:ext cx="686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vi-VN" sz="2800" b="1">
                <a:latin typeface="Times New Roman" panose="02020603050405020304" pitchFamily="18" charset="0"/>
                <a:cs typeface="Times New Roman" panose="02020603050405020304" pitchFamily="18" charset="0"/>
              </a:rPr>
              <a:t> - Những ngôi sao sáng như ngọn đèn.</a:t>
            </a:r>
            <a:endParaRPr lang="en-US" altLang="vi-VN" sz="2800" b="1">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wipe(left)">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20"/>
                                        </p:tgtEl>
                                        <p:attrNameLst>
                                          <p:attrName>style.visibility</p:attrName>
                                        </p:attrNameLst>
                                      </p:cBhvr>
                                      <p:to>
                                        <p:strVal val="visible"/>
                                      </p:to>
                                    </p:set>
                                    <p:animEffect transition="in" filter="wipe(left)">
                                      <p:cBhvr>
                                        <p:cTn id="12" dur="1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93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5" name="Text Box 13"/>
          <p:cNvSpPr txBox="1">
            <a:spLocks noChangeArrowheads="1"/>
          </p:cNvSpPr>
          <p:nvPr/>
        </p:nvSpPr>
        <p:spPr bwMode="auto">
          <a:xfrm>
            <a:off x="1447800" y="5410200"/>
            <a:ext cx="617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2400" b="1">
                <a:latin typeface="Times New Roman" panose="02020603050405020304" pitchFamily="18" charset="0"/>
                <a:cs typeface="Times New Roman" panose="02020603050405020304" pitchFamily="18" charset="0"/>
              </a:rPr>
              <a:t>- Bản đồ Việt Nam cong cong như hình chữ S.</a:t>
            </a:r>
            <a:endParaRPr lang="en-US" altLang="vi-VN" sz="2400" b="1">
              <a:latin typeface="Times New Roman" panose="02020603050405020304" pitchFamily="18" charset="0"/>
              <a:cs typeface="Times New Roman" panose="02020603050405020304" pitchFamily="18" charset="0"/>
            </a:endParaRPr>
          </a:p>
        </p:txBody>
      </p:sp>
      <p:sp>
        <p:nvSpPr>
          <p:cNvPr id="69646" name="Text Box 14"/>
          <p:cNvSpPr txBox="1">
            <a:spLocks noChangeArrowheads="1"/>
          </p:cNvSpPr>
          <p:nvPr/>
        </p:nvSpPr>
        <p:spPr bwMode="auto">
          <a:xfrm>
            <a:off x="1219200" y="5867400"/>
            <a:ext cx="579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   - </a:t>
            </a:r>
            <a:r>
              <a:rPr lang="nl-NL" altLang="vi-VN" sz="2400" b="1">
                <a:latin typeface="Times New Roman" panose="02020603050405020304" pitchFamily="18" charset="0"/>
                <a:cs typeface="Times New Roman" panose="02020603050405020304" pitchFamily="18" charset="0"/>
              </a:rPr>
              <a:t>Chữ S cong cong như bản đồ Việt Nam.</a:t>
            </a:r>
            <a:endParaRPr lang="en-US" altLang="vi-VN" sz="2400" b="1">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wipe(left)">
                                      <p:cBhvr>
                                        <p:cTn id="7" dur="1000"/>
                                        <p:tgtEl>
                                          <p:spTgt spid="69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46"/>
                                        </p:tgtEl>
                                        <p:attrNameLst>
                                          <p:attrName>style.visibility</p:attrName>
                                        </p:attrNameLst>
                                      </p:cBhvr>
                                      <p:to>
                                        <p:strVal val="visible"/>
                                      </p:to>
                                    </p:set>
                                    <p:animEffect transition="in" filter="wipe(left)">
                                      <p:cBhvr>
                                        <p:cTn id="12" dur="10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0" name="Rectangle 14"/>
          <p:cNvSpPr>
            <a:spLocks noChangeArrowheads="1"/>
          </p:cNvSpPr>
          <p:nvPr/>
        </p:nvSpPr>
        <p:spPr bwMode="auto">
          <a:xfrm>
            <a:off x="1752600" y="20716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203797" name="Rectangle 21"/>
          <p:cNvSpPr>
            <a:spLocks noChangeArrowheads="1"/>
          </p:cNvSpPr>
          <p:nvPr/>
        </p:nvSpPr>
        <p:spPr bwMode="auto">
          <a:xfrm>
            <a:off x="228600" y="2863850"/>
            <a:ext cx="8289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a) Công cha nghĩa mẹ được so sánh như……………..,</a:t>
            </a:r>
          </a:p>
          <a:p>
            <a:pPr>
              <a:spcBef>
                <a:spcPct val="0"/>
              </a:spcBef>
              <a:buFontTx/>
              <a:buNone/>
            </a:pPr>
            <a:r>
              <a:rPr lang="en-US" altLang="en-US" sz="2800" b="1">
                <a:latin typeface="Times New Roman" panose="02020603050405020304" pitchFamily="18" charset="0"/>
              </a:rPr>
              <a:t>     như  ……………………</a:t>
            </a:r>
          </a:p>
        </p:txBody>
      </p:sp>
      <p:sp>
        <p:nvSpPr>
          <p:cNvPr id="203798" name="Rectangle 22"/>
          <p:cNvSpPr>
            <a:spLocks noChangeArrowheads="1"/>
          </p:cNvSpPr>
          <p:nvPr/>
        </p:nvSpPr>
        <p:spPr bwMode="auto">
          <a:xfrm>
            <a:off x="304800" y="3976688"/>
            <a:ext cx="700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b) Trời mưa, đường đất sét trơn như  ………</a:t>
            </a:r>
          </a:p>
        </p:txBody>
      </p:sp>
      <p:sp>
        <p:nvSpPr>
          <p:cNvPr id="203799" name="Rectangle 23"/>
          <p:cNvSpPr>
            <a:spLocks noChangeArrowheads="1"/>
          </p:cNvSpPr>
          <p:nvPr/>
        </p:nvSpPr>
        <p:spPr bwMode="auto">
          <a:xfrm>
            <a:off x="304800" y="4662488"/>
            <a:ext cx="7605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c) Ở thành phố có nhiều toà nhà cao như ……….</a:t>
            </a:r>
          </a:p>
        </p:txBody>
      </p:sp>
      <p:sp>
        <p:nvSpPr>
          <p:cNvPr id="26630" name="Rectangle 31"/>
          <p:cNvSpPr>
            <a:spLocks noChangeArrowheads="1"/>
          </p:cNvSpPr>
          <p:nvPr/>
        </p:nvSpPr>
        <p:spPr bwMode="auto">
          <a:xfrm>
            <a:off x="152400" y="20383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sp>
        <p:nvSpPr>
          <p:cNvPr id="203812" name="Line 36"/>
          <p:cNvSpPr>
            <a:spLocks noChangeShapeType="1"/>
          </p:cNvSpPr>
          <p:nvPr/>
        </p:nvSpPr>
        <p:spPr bwMode="auto">
          <a:xfrm>
            <a:off x="3733800" y="2514600"/>
            <a:ext cx="2362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28"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heckerboard(across)">
                                      <p:cBhvr>
                                        <p:cTn id="7" dur="500"/>
                                        <p:tgtEl>
                                          <p:spTgt spid="2663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3790"/>
                                        </p:tgtEl>
                                        <p:attrNameLst>
                                          <p:attrName>style.visibility</p:attrName>
                                        </p:attrNameLst>
                                      </p:cBhvr>
                                      <p:to>
                                        <p:strVal val="visible"/>
                                      </p:to>
                                    </p:set>
                                    <p:animEffect transition="in" filter="checkerboard(across)">
                                      <p:cBhvr>
                                        <p:cTn id="11" dur="500"/>
                                        <p:tgtEl>
                                          <p:spTgt spid="2037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03797"/>
                                        </p:tgtEl>
                                        <p:attrNameLst>
                                          <p:attrName>style.visibility</p:attrName>
                                        </p:attrNameLst>
                                      </p:cBhvr>
                                      <p:to>
                                        <p:strVal val="visible"/>
                                      </p:to>
                                    </p:set>
                                    <p:animEffect transition="in" filter="checkerboard(across)">
                                      <p:cBhvr>
                                        <p:cTn id="16" dur="500"/>
                                        <p:tgtEl>
                                          <p:spTgt spid="203797"/>
                                        </p:tgtEl>
                                      </p:cBhvr>
                                    </p:animEffect>
                                  </p:childTnLst>
                                </p:cTn>
                              </p:par>
                            </p:childTnLst>
                          </p:cTn>
                        </p:par>
                        <p:par>
                          <p:cTn id="17" fill="hold" nodeType="afterGroup">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203798"/>
                                        </p:tgtEl>
                                        <p:attrNameLst>
                                          <p:attrName>style.visibility</p:attrName>
                                        </p:attrNameLst>
                                      </p:cBhvr>
                                      <p:to>
                                        <p:strVal val="visible"/>
                                      </p:to>
                                    </p:set>
                                    <p:animEffect transition="in" filter="checkerboard(across)">
                                      <p:cBhvr>
                                        <p:cTn id="20" dur="500"/>
                                        <p:tgtEl>
                                          <p:spTgt spid="203798"/>
                                        </p:tgtEl>
                                      </p:cBhvr>
                                    </p:animEffect>
                                  </p:childTnLst>
                                </p:cTn>
                              </p:par>
                            </p:childTnLst>
                          </p:cTn>
                        </p:par>
                        <p:par>
                          <p:cTn id="21" fill="hold" nodeType="afterGroup">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203799"/>
                                        </p:tgtEl>
                                        <p:attrNameLst>
                                          <p:attrName>style.visibility</p:attrName>
                                        </p:attrNameLst>
                                      </p:cBhvr>
                                      <p:to>
                                        <p:strVal val="visible"/>
                                      </p:to>
                                    </p:set>
                                    <p:animEffect transition="in" filter="checkerboard(across)">
                                      <p:cBhvr>
                                        <p:cTn id="24" dur="500"/>
                                        <p:tgtEl>
                                          <p:spTgt spid="20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203812"/>
                                        </p:tgtEl>
                                        <p:attrNameLst>
                                          <p:attrName>style.visibility</p:attrName>
                                        </p:attrNameLst>
                                      </p:cBhvr>
                                      <p:to>
                                        <p:strVal val="visible"/>
                                      </p:to>
                                    </p:set>
                                    <p:animEffect transition="in" filter="diamond(in)">
                                      <p:cBhvr>
                                        <p:cTn id="29" dur="2000"/>
                                        <p:tgtEl>
                                          <p:spTgt spid="20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p:bldP spid="203797" grpId="0"/>
      <p:bldP spid="203798" grpId="0"/>
      <p:bldP spid="203799" grpId="0"/>
      <p:bldP spid="266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752600" y="14620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1747" name="Rectangle 3"/>
          <p:cNvSpPr>
            <a:spLocks noChangeArrowheads="1"/>
          </p:cNvSpPr>
          <p:nvPr/>
        </p:nvSpPr>
        <p:spPr bwMode="auto">
          <a:xfrm>
            <a:off x="228600" y="2101850"/>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a) Công cha nghĩa mẹ được so sánh như </a:t>
            </a:r>
            <a:r>
              <a:rPr lang="en-US" altLang="en-US" sz="2800">
                <a:latin typeface="Times New Roman" panose="02020603050405020304" pitchFamily="18" charset="0"/>
              </a:rPr>
              <a:t>…………..,</a:t>
            </a:r>
          </a:p>
          <a:p>
            <a:pPr>
              <a:spcBef>
                <a:spcPct val="0"/>
              </a:spcBef>
              <a:buFontTx/>
              <a:buNone/>
            </a:pPr>
            <a:r>
              <a:rPr lang="en-US" altLang="en-US" sz="2800" b="1">
                <a:latin typeface="Times New Roman" panose="02020603050405020304" pitchFamily="18" charset="0"/>
              </a:rPr>
              <a:t> như  </a:t>
            </a:r>
            <a:r>
              <a:rPr lang="en-US" altLang="en-US" sz="2800">
                <a:latin typeface="Times New Roman" panose="02020603050405020304" pitchFamily="18" charset="0"/>
              </a:rPr>
              <a:t>……………………</a:t>
            </a:r>
          </a:p>
        </p:txBody>
      </p:sp>
      <p:sp>
        <p:nvSpPr>
          <p:cNvPr id="222214" name="Rectangle 6"/>
          <p:cNvSpPr>
            <a:spLocks noChangeArrowheads="1"/>
          </p:cNvSpPr>
          <p:nvPr/>
        </p:nvSpPr>
        <p:spPr bwMode="auto">
          <a:xfrm>
            <a:off x="6400800" y="213360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rPr>
              <a:t>núi Thái Sơn,</a:t>
            </a:r>
            <a:r>
              <a:rPr lang="en-US" altLang="en-US" sz="1800">
                <a:solidFill>
                  <a:srgbClr val="FF3300"/>
                </a:solidFill>
                <a:latin typeface="Calibri" panose="020F0502020204030204" pitchFamily="34" charset="0"/>
              </a:rPr>
              <a:t> </a:t>
            </a:r>
          </a:p>
        </p:txBody>
      </p:sp>
      <p:sp>
        <p:nvSpPr>
          <p:cNvPr id="222215" name="Rectangle 7"/>
          <p:cNvSpPr>
            <a:spLocks noChangeArrowheads="1"/>
          </p:cNvSpPr>
          <p:nvPr/>
        </p:nvSpPr>
        <p:spPr bwMode="auto">
          <a:xfrm>
            <a:off x="1066800" y="2562225"/>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rPr>
              <a:t>nước trong nguồn chảy ra</a:t>
            </a:r>
            <a:r>
              <a:rPr lang="en-US" altLang="en-US" sz="2800" b="1" i="1">
                <a:solidFill>
                  <a:srgbClr val="800000"/>
                </a:solidFill>
                <a:latin typeface="Times New Roman" panose="02020603050405020304" pitchFamily="18" charset="0"/>
              </a:rPr>
              <a:t>.</a:t>
            </a:r>
          </a:p>
        </p:txBody>
      </p:sp>
      <p:sp>
        <p:nvSpPr>
          <p:cNvPr id="31750" name="Rectangle 11"/>
          <p:cNvSpPr>
            <a:spLocks noChangeArrowheads="1"/>
          </p:cNvSpPr>
          <p:nvPr/>
        </p:nvSpPr>
        <p:spPr bwMode="auto">
          <a:xfrm>
            <a:off x="152400" y="14287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pic>
        <p:nvPicPr>
          <p:cNvPr id="31751"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1" name="Picture 23" descr="Medium_landscape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90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2" name="Picture 24" descr="vtc_200883_Cha%20toi%20la%20Gangster%20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429000" y="5181600"/>
            <a:ext cx="1039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3" name="Picture 25" descr="image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257800"/>
            <a:ext cx="1219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4" name="Picture 26" descr="Medium_06_8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4290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5" name="Picture 27" descr="Image1"/>
          <p:cNvPicPr>
            <a:picLocks noChangeAspect="1" noChangeArrowheads="1"/>
          </p:cNvPicPr>
          <p:nvPr/>
        </p:nvPicPr>
        <p:blipFill>
          <a:blip r:embed="rId9">
            <a:lum contrast="36000"/>
            <a:extLst>
              <a:ext uri="{28A0092B-C50C-407E-A947-70E740481C1C}">
                <a14:useLocalDpi xmlns:a14="http://schemas.microsoft.com/office/drawing/2010/main" val="0"/>
              </a:ext>
            </a:extLst>
          </a:blip>
          <a:srcRect/>
          <a:stretch>
            <a:fillRect/>
          </a:stretch>
        </p:blipFill>
        <p:spPr bwMode="auto">
          <a:xfrm>
            <a:off x="5410200" y="5334000"/>
            <a:ext cx="901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6" name="Picture 28" descr="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5334000"/>
            <a:ext cx="93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2233"/>
                                        </p:tgtEl>
                                        <p:attrNameLst>
                                          <p:attrName>style.visibility</p:attrName>
                                        </p:attrNameLst>
                                      </p:cBhvr>
                                      <p:to>
                                        <p:strVal val="visible"/>
                                      </p:to>
                                    </p:set>
                                    <p:animEffect transition="in" filter="diamond(in)">
                                      <p:cBhvr>
                                        <p:cTn id="7" dur="1000"/>
                                        <p:tgtEl>
                                          <p:spTgt spid="222233"/>
                                        </p:tgtEl>
                                      </p:cBhvr>
                                    </p:animEffect>
                                  </p:childTnLst>
                                </p:cTn>
                              </p:par>
                              <p:par>
                                <p:cTn id="8" presetID="8" presetClass="entr" presetSubtype="16" fill="hold" nodeType="withEffect">
                                  <p:stCondLst>
                                    <p:cond delay="0"/>
                                  </p:stCondLst>
                                  <p:childTnLst>
                                    <p:set>
                                      <p:cBhvr>
                                        <p:cTn id="9" dur="1" fill="hold">
                                          <p:stCondLst>
                                            <p:cond delay="0"/>
                                          </p:stCondLst>
                                        </p:cTn>
                                        <p:tgtEl>
                                          <p:spTgt spid="222232"/>
                                        </p:tgtEl>
                                        <p:attrNameLst>
                                          <p:attrName>style.visibility</p:attrName>
                                        </p:attrNameLst>
                                      </p:cBhvr>
                                      <p:to>
                                        <p:strVal val="visible"/>
                                      </p:to>
                                    </p:set>
                                    <p:animEffect transition="in" filter="diamond(in)">
                                      <p:cBhvr>
                                        <p:cTn id="10" dur="1000"/>
                                        <p:tgtEl>
                                          <p:spTgt spid="222232"/>
                                        </p:tgtEl>
                                      </p:cBhvr>
                                    </p:animEffect>
                                  </p:childTnLst>
                                </p:cTn>
                              </p:par>
                              <p:par>
                                <p:cTn id="11" presetID="8" presetClass="entr" presetSubtype="16" fill="hold" nodeType="withEffect">
                                  <p:stCondLst>
                                    <p:cond delay="0"/>
                                  </p:stCondLst>
                                  <p:childTnLst>
                                    <p:set>
                                      <p:cBhvr>
                                        <p:cTn id="12" dur="1" fill="hold">
                                          <p:stCondLst>
                                            <p:cond delay="0"/>
                                          </p:stCondLst>
                                        </p:cTn>
                                        <p:tgtEl>
                                          <p:spTgt spid="222235"/>
                                        </p:tgtEl>
                                        <p:attrNameLst>
                                          <p:attrName>style.visibility</p:attrName>
                                        </p:attrNameLst>
                                      </p:cBhvr>
                                      <p:to>
                                        <p:strVal val="visible"/>
                                      </p:to>
                                    </p:set>
                                    <p:animEffect transition="in" filter="diamond(in)">
                                      <p:cBhvr>
                                        <p:cTn id="13" dur="1000"/>
                                        <p:tgtEl>
                                          <p:spTgt spid="222235"/>
                                        </p:tgtEl>
                                      </p:cBhvr>
                                    </p:animEffect>
                                  </p:childTnLst>
                                </p:cTn>
                              </p:par>
                              <p:par>
                                <p:cTn id="14" presetID="8" presetClass="entr" presetSubtype="16" fill="hold" nodeType="withEffect">
                                  <p:stCondLst>
                                    <p:cond delay="0"/>
                                  </p:stCondLst>
                                  <p:childTnLst>
                                    <p:set>
                                      <p:cBhvr>
                                        <p:cTn id="15" dur="1" fill="hold">
                                          <p:stCondLst>
                                            <p:cond delay="0"/>
                                          </p:stCondLst>
                                        </p:cTn>
                                        <p:tgtEl>
                                          <p:spTgt spid="222236"/>
                                        </p:tgtEl>
                                        <p:attrNameLst>
                                          <p:attrName>style.visibility</p:attrName>
                                        </p:attrNameLst>
                                      </p:cBhvr>
                                      <p:to>
                                        <p:strVal val="visible"/>
                                      </p:to>
                                    </p:set>
                                    <p:animEffect transition="in" filter="diamond(in)">
                                      <p:cBhvr>
                                        <p:cTn id="16" dur="1000"/>
                                        <p:tgtEl>
                                          <p:spTgt spid="2222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2214"/>
                                        </p:tgtEl>
                                        <p:attrNameLst>
                                          <p:attrName>style.visibility</p:attrName>
                                        </p:attrNameLst>
                                      </p:cBhvr>
                                      <p:to>
                                        <p:strVal val="visible"/>
                                      </p:to>
                                    </p:set>
                                    <p:animEffect transition="in" filter="wipe(left)">
                                      <p:cBhvr>
                                        <p:cTn id="21" dur="500"/>
                                        <p:tgtEl>
                                          <p:spTgt spid="222214"/>
                                        </p:tgtEl>
                                      </p:cBhvr>
                                    </p:animEffect>
                                  </p:childTnLst>
                                </p:cTn>
                              </p:par>
                            </p:childTnLst>
                          </p:cTn>
                        </p:par>
                        <p:par>
                          <p:cTn id="22" fill="hold" nodeType="afterGroup">
                            <p:stCondLst>
                              <p:cond delay="500"/>
                            </p:stCondLst>
                            <p:childTnLst>
                              <p:par>
                                <p:cTn id="23" presetID="8" presetClass="entr" presetSubtype="16" fill="hold" nodeType="afterEffect">
                                  <p:stCondLst>
                                    <p:cond delay="0"/>
                                  </p:stCondLst>
                                  <p:childTnLst>
                                    <p:set>
                                      <p:cBhvr>
                                        <p:cTn id="24" dur="1" fill="hold">
                                          <p:stCondLst>
                                            <p:cond delay="0"/>
                                          </p:stCondLst>
                                        </p:cTn>
                                        <p:tgtEl>
                                          <p:spTgt spid="222231"/>
                                        </p:tgtEl>
                                        <p:attrNameLst>
                                          <p:attrName>style.visibility</p:attrName>
                                        </p:attrNameLst>
                                      </p:cBhvr>
                                      <p:to>
                                        <p:strVal val="visible"/>
                                      </p:to>
                                    </p:set>
                                    <p:animEffect transition="in" filter="diamond(in)">
                                      <p:cBhvr>
                                        <p:cTn id="25" dur="1000"/>
                                        <p:tgtEl>
                                          <p:spTgt spid="2222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2215"/>
                                        </p:tgtEl>
                                        <p:attrNameLst>
                                          <p:attrName>style.visibility</p:attrName>
                                        </p:attrNameLst>
                                      </p:cBhvr>
                                      <p:to>
                                        <p:strVal val="visible"/>
                                      </p:to>
                                    </p:set>
                                    <p:animEffect transition="in" filter="wipe(left)">
                                      <p:cBhvr>
                                        <p:cTn id="30" dur="500"/>
                                        <p:tgtEl>
                                          <p:spTgt spid="222215"/>
                                        </p:tgtEl>
                                      </p:cBhvr>
                                    </p:animEffect>
                                  </p:childTnLst>
                                </p:cTn>
                              </p:par>
                              <p:par>
                                <p:cTn id="31" presetID="8" presetClass="entr" presetSubtype="16" fill="hold" nodeType="withEffect">
                                  <p:stCondLst>
                                    <p:cond delay="0"/>
                                  </p:stCondLst>
                                  <p:childTnLst>
                                    <p:set>
                                      <p:cBhvr>
                                        <p:cTn id="32" dur="1" fill="hold">
                                          <p:stCondLst>
                                            <p:cond delay="0"/>
                                          </p:stCondLst>
                                        </p:cTn>
                                        <p:tgtEl>
                                          <p:spTgt spid="222234"/>
                                        </p:tgtEl>
                                        <p:attrNameLst>
                                          <p:attrName>style.visibility</p:attrName>
                                        </p:attrNameLst>
                                      </p:cBhvr>
                                      <p:to>
                                        <p:strVal val="visible"/>
                                      </p:to>
                                    </p:set>
                                    <p:animEffect transition="in" filter="diamond(in)">
                                      <p:cBhvr>
                                        <p:cTn id="33" dur="1000"/>
                                        <p:tgtEl>
                                          <p:spTgt spid="22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P spid="2222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447800" y="77788"/>
            <a:ext cx="7092950" cy="1322387"/>
          </a:xfrm>
          <a:prstGeom prst="rect">
            <a:avLst/>
          </a:prstGeom>
          <a:noFill/>
          <a:ln w="9525" algn="ctr">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2800" i="1" dirty="0">
                <a:effectLst>
                  <a:outerShdw blurRad="38100" dist="38100" dir="2700000" algn="tl">
                    <a:srgbClr val="FFFFFF"/>
                  </a:outerShdw>
                </a:effectLst>
                <a:latin typeface="Times New Roman" panose="02020603050405020304" pitchFamily="18" charset="0"/>
              </a:rPr>
              <a:t/>
            </a:r>
            <a:br>
              <a:rPr lang="en-US" altLang="en-US" sz="2800" i="1" dirty="0">
                <a:effectLst>
                  <a:outerShdw blurRad="38100" dist="38100" dir="2700000" algn="tl">
                    <a:srgbClr val="FFFFFF"/>
                  </a:outerShdw>
                </a:effectLst>
                <a:latin typeface="Times New Roman" panose="02020603050405020304" pitchFamily="18" charset="0"/>
              </a:rPr>
            </a:br>
            <a:r>
              <a:rPr lang="en-US" altLang="en-US" sz="3200" u="sng" dirty="0" err="1">
                <a:effectLst>
                  <a:outerShdw blurRad="38100" dist="38100" dir="2700000" algn="tl">
                    <a:srgbClr val="000000"/>
                  </a:outerShdw>
                </a:effectLst>
                <a:latin typeface="Times New Roman" panose="02020603050405020304" pitchFamily="18" charset="0"/>
              </a:rPr>
              <a:t>Luyện</a:t>
            </a:r>
            <a:r>
              <a:rPr lang="en-US" altLang="en-US" sz="3200" u="sng" dirty="0">
                <a:effectLst>
                  <a:outerShdw blurRad="38100" dist="38100" dir="2700000" algn="tl">
                    <a:srgbClr val="000000"/>
                  </a:outerShdw>
                </a:effectLst>
                <a:latin typeface="Times New Roman" panose="02020603050405020304" pitchFamily="18" charset="0"/>
              </a:rPr>
              <a:t> </a:t>
            </a:r>
            <a:r>
              <a:rPr lang="en-US" altLang="en-US" sz="3200" u="sng" dirty="0" err="1">
                <a:effectLst>
                  <a:outerShdw blurRad="38100" dist="38100" dir="2700000" algn="tl">
                    <a:srgbClr val="000000"/>
                  </a:outerShdw>
                </a:effectLst>
                <a:latin typeface="Times New Roman" panose="02020603050405020304" pitchFamily="18" charset="0"/>
              </a:rPr>
              <a:t>từ</a:t>
            </a:r>
            <a:r>
              <a:rPr lang="en-US" altLang="en-US" sz="3200" u="sng" dirty="0">
                <a:effectLst>
                  <a:outerShdw blurRad="38100" dist="38100" dir="2700000" algn="tl">
                    <a:srgbClr val="000000"/>
                  </a:outerShdw>
                </a:effectLst>
                <a:latin typeface="Times New Roman" panose="02020603050405020304" pitchFamily="18" charset="0"/>
              </a:rPr>
              <a:t> </a:t>
            </a:r>
            <a:r>
              <a:rPr lang="en-US" altLang="en-US" sz="3200" u="sng" dirty="0" err="1">
                <a:effectLst>
                  <a:outerShdw blurRad="38100" dist="38100" dir="2700000" algn="tl">
                    <a:srgbClr val="000000"/>
                  </a:outerShdw>
                </a:effectLst>
                <a:latin typeface="Times New Roman" panose="02020603050405020304" pitchFamily="18" charset="0"/>
              </a:rPr>
              <a:t>và</a:t>
            </a:r>
            <a:r>
              <a:rPr lang="en-US" altLang="en-US" sz="3200" u="sng" dirty="0">
                <a:effectLst>
                  <a:outerShdw blurRad="38100" dist="38100" dir="2700000" algn="tl">
                    <a:srgbClr val="000000"/>
                  </a:outerShdw>
                </a:effectLst>
                <a:latin typeface="Times New Roman" panose="02020603050405020304" pitchFamily="18" charset="0"/>
              </a:rPr>
              <a:t> </a:t>
            </a:r>
            <a:r>
              <a:rPr lang="en-US" altLang="en-US" sz="3200" u="sng" dirty="0" err="1">
                <a:effectLst>
                  <a:outerShdw blurRad="38100" dist="38100" dir="2700000" algn="tl">
                    <a:srgbClr val="000000"/>
                  </a:outerShdw>
                </a:effectLst>
                <a:latin typeface="Times New Roman" panose="02020603050405020304" pitchFamily="18" charset="0"/>
              </a:rPr>
              <a:t>câu</a:t>
            </a:r>
            <a:endParaRPr lang="en-US" altLang="en-US" sz="3200" u="sng" dirty="0">
              <a:effectLst>
                <a:outerShdw blurRad="38100" dist="38100" dir="2700000" algn="tl">
                  <a:srgbClr val="000000"/>
                </a:outerShdw>
              </a:effectLst>
              <a:latin typeface="Times New Roman" panose="02020603050405020304" pitchFamily="18" charset="0"/>
            </a:endParaRPr>
          </a:p>
          <a:p>
            <a:pPr algn="ctr">
              <a:defRPr/>
            </a:pPr>
            <a:endParaRPr lang="en-US" altLang="en-US" sz="2000" dirty="0">
              <a:latin typeface="Calibri" panose="020F0502020204030204" pitchFamily="34" charset="0"/>
            </a:endParaRPr>
          </a:p>
        </p:txBody>
      </p:sp>
      <p:sp>
        <p:nvSpPr>
          <p:cNvPr id="5123" name="AutoShape 11" descr="Divot"/>
          <p:cNvSpPr>
            <a:spLocks noChangeArrowheads="1"/>
          </p:cNvSpPr>
          <p:nvPr/>
        </p:nvSpPr>
        <p:spPr bwMode="auto">
          <a:xfrm>
            <a:off x="2590800" y="1247775"/>
            <a:ext cx="4038600" cy="733425"/>
          </a:xfrm>
          <a:prstGeom prst="flowChartTerminator">
            <a:avLst/>
          </a:prstGeom>
          <a:blipFill dpi="0" rotWithShape="0">
            <a:blip r:embed="rId2"/>
            <a:srcRect/>
            <a:tile tx="0" ty="0" sx="100000" sy="100000" flip="none" algn="tl"/>
          </a:blip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latin typeface="Times New Roman" panose="02020603050405020304" pitchFamily="18" charset="0"/>
              </a:rPr>
              <a:t>Kiểm tra bài cũ</a:t>
            </a:r>
          </a:p>
        </p:txBody>
      </p:sp>
      <p:sp>
        <p:nvSpPr>
          <p:cNvPr id="6" name="AutoShape 12">
            <a:hlinkClick r:id="rId3" action="ppaction://hlinksldjump"/>
          </p:cNvPr>
          <p:cNvSpPr>
            <a:spLocks noChangeArrowheads="1"/>
          </p:cNvSpPr>
          <p:nvPr/>
        </p:nvSpPr>
        <p:spPr bwMode="auto">
          <a:xfrm>
            <a:off x="2590800" y="1981200"/>
            <a:ext cx="5791200" cy="1524000"/>
          </a:xfrm>
          <a:prstGeom prst="cloudCallout">
            <a:avLst>
              <a:gd name="adj1" fmla="val -59421"/>
              <a:gd name="adj2" fmla="val 80329"/>
            </a:avLst>
          </a:prstGeom>
          <a:solidFill>
            <a:srgbClr val="FFCCCC"/>
          </a:solidFill>
          <a:ln w="1270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Tìm từ chỉ đặc điểm?</a:t>
            </a:r>
          </a:p>
          <a:p>
            <a:pPr>
              <a:spcBef>
                <a:spcPct val="0"/>
              </a:spcBef>
              <a:buFontTx/>
              <a:buNone/>
            </a:pPr>
            <a:endParaRPr lang="en-US" altLang="en-US" sz="2800" b="1" i="1">
              <a:latin typeface="Times New Roman" panose="02020603050405020304" pitchFamily="18" charset="0"/>
            </a:endParaRPr>
          </a:p>
        </p:txBody>
      </p:sp>
      <p:pic>
        <p:nvPicPr>
          <p:cNvPr id="5125" name="Picture 13" desc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99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1752600" y="4114800"/>
            <a:ext cx="68595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arenR"/>
            </a:pPr>
            <a:r>
              <a:rPr lang="en-US" altLang="en-US" sz="2800" b="1">
                <a:latin typeface="Times New Roman" panose="02020603050405020304" pitchFamily="18" charset="0"/>
              </a:rPr>
              <a:t> Đường mềm như dải lụa.</a:t>
            </a:r>
          </a:p>
          <a:p>
            <a:pPr>
              <a:spcBef>
                <a:spcPct val="50000"/>
              </a:spcBef>
              <a:buFontTx/>
              <a:buNone/>
            </a:pPr>
            <a:r>
              <a:rPr lang="en-US" altLang="en-US" sz="2800" b="1">
                <a:latin typeface="Times New Roman" panose="02020603050405020304" pitchFamily="18" charset="0"/>
              </a:rPr>
              <a:t>b) Cánh đồng trông đẹp như một tấm thảm.</a:t>
            </a:r>
          </a:p>
        </p:txBody>
      </p:sp>
      <p:sp>
        <p:nvSpPr>
          <p:cNvPr id="9226" name="Line 10"/>
          <p:cNvSpPr>
            <a:spLocks noChangeShapeType="1"/>
          </p:cNvSpPr>
          <p:nvPr/>
        </p:nvSpPr>
        <p:spPr bwMode="auto">
          <a:xfrm>
            <a:off x="3429000" y="4572000"/>
            <a:ext cx="7620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4876800" y="5257800"/>
            <a:ext cx="6858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box(in)">
                                      <p:cBhvr>
                                        <p:cTn id="16" dur="500"/>
                                        <p:tgtEl>
                                          <p:spTgt spid="92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animEffect transition="in" filter="box(in)">
                                      <p:cBhvr>
                                        <p:cTn id="21"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752600" y="16144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2771" name="Rectangle 7"/>
          <p:cNvSpPr>
            <a:spLocks noChangeArrowheads="1"/>
          </p:cNvSpPr>
          <p:nvPr/>
        </p:nvSpPr>
        <p:spPr bwMode="auto">
          <a:xfrm>
            <a:off x="152400" y="15811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sp>
        <p:nvSpPr>
          <p:cNvPr id="226312" name="Rectangle 8"/>
          <p:cNvSpPr>
            <a:spLocks noChangeArrowheads="1"/>
          </p:cNvSpPr>
          <p:nvPr/>
        </p:nvSpPr>
        <p:spPr bwMode="auto">
          <a:xfrm>
            <a:off x="304800" y="2438400"/>
            <a:ext cx="7008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b) Trời mưa, đường đất sét trơn như  ………</a:t>
            </a:r>
          </a:p>
        </p:txBody>
      </p:sp>
      <p:sp>
        <p:nvSpPr>
          <p:cNvPr id="226313" name="Rectangle 9"/>
          <p:cNvSpPr>
            <a:spLocks noChangeArrowheads="1"/>
          </p:cNvSpPr>
          <p:nvPr/>
        </p:nvSpPr>
        <p:spPr bwMode="auto">
          <a:xfrm>
            <a:off x="6096000" y="2438400"/>
            <a:ext cx="1143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rPr>
              <a:t>đổ mỡ.</a:t>
            </a:r>
          </a:p>
        </p:txBody>
      </p:sp>
      <p:pic>
        <p:nvPicPr>
          <p:cNvPr id="226315" name="Picture 11" descr="3499683600_4212dce254_b"/>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057400" y="3114675"/>
            <a:ext cx="4800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descr="BA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6312"/>
                                        </p:tgtEl>
                                        <p:attrNameLst>
                                          <p:attrName>style.visibility</p:attrName>
                                        </p:attrNameLst>
                                      </p:cBhvr>
                                      <p:to>
                                        <p:strVal val="visible"/>
                                      </p:to>
                                    </p:set>
                                    <p:animEffect transition="in" filter="checkerboard(across)">
                                      <p:cBhvr>
                                        <p:cTn id="7" dur="500"/>
                                        <p:tgtEl>
                                          <p:spTgt spid="2263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13"/>
                                        </p:tgtEl>
                                        <p:attrNameLst>
                                          <p:attrName>style.visibility</p:attrName>
                                        </p:attrNameLst>
                                      </p:cBhvr>
                                      <p:to>
                                        <p:strVal val="visible"/>
                                      </p:to>
                                    </p:set>
                                    <p:animEffect transition="in" filter="wipe(left)">
                                      <p:cBhvr>
                                        <p:cTn id="12" dur="500"/>
                                        <p:tgtEl>
                                          <p:spTgt spid="226313"/>
                                        </p:tgtEl>
                                      </p:cBhvr>
                                    </p:animEffect>
                                  </p:childTnLst>
                                </p:cTn>
                              </p:par>
                            </p:childTnLst>
                          </p:cTn>
                        </p:par>
                        <p:par>
                          <p:cTn id="13" fill="hold" nodeType="afterGroup">
                            <p:stCondLst>
                              <p:cond delay="5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226315"/>
                                        </p:tgtEl>
                                        <p:attrNameLst>
                                          <p:attrName>style.visibility</p:attrName>
                                        </p:attrNameLst>
                                      </p:cBhvr>
                                      <p:to>
                                        <p:strVal val="visible"/>
                                      </p:to>
                                    </p:set>
                                    <p:anim calcmode="lin" valueType="num">
                                      <p:cBhvr>
                                        <p:cTn id="16" dur="500" fill="hold"/>
                                        <p:tgtEl>
                                          <p:spTgt spid="226315"/>
                                        </p:tgtEl>
                                        <p:attrNameLst>
                                          <p:attrName>ppt_w</p:attrName>
                                        </p:attrNameLst>
                                      </p:cBhvr>
                                      <p:tavLst>
                                        <p:tav tm="0">
                                          <p:val>
                                            <p:fltVal val="0"/>
                                          </p:val>
                                        </p:tav>
                                        <p:tav tm="100000">
                                          <p:val>
                                            <p:strVal val="#ppt_w"/>
                                          </p:val>
                                        </p:tav>
                                      </p:tavLst>
                                    </p:anim>
                                    <p:anim calcmode="lin" valueType="num">
                                      <p:cBhvr>
                                        <p:cTn id="17" dur="500" fill="hold"/>
                                        <p:tgtEl>
                                          <p:spTgt spid="226315"/>
                                        </p:tgtEl>
                                        <p:attrNameLst>
                                          <p:attrName>ppt_h</p:attrName>
                                        </p:attrNameLst>
                                      </p:cBhvr>
                                      <p:tavLst>
                                        <p:tav tm="0">
                                          <p:val>
                                            <p:fltVal val="0"/>
                                          </p:val>
                                        </p:tav>
                                        <p:tav tm="100000">
                                          <p:val>
                                            <p:strVal val="#ppt_h"/>
                                          </p:val>
                                        </p:tav>
                                      </p:tavLst>
                                    </p:anim>
                                    <p:anim calcmode="lin" valueType="num">
                                      <p:cBhvr>
                                        <p:cTn id="18" dur="500" fill="hold"/>
                                        <p:tgtEl>
                                          <p:spTgt spid="226315"/>
                                        </p:tgtEl>
                                        <p:attrNameLst>
                                          <p:attrName>style.rotation</p:attrName>
                                        </p:attrNameLst>
                                      </p:cBhvr>
                                      <p:tavLst>
                                        <p:tav tm="0">
                                          <p:val>
                                            <p:fltVal val="90"/>
                                          </p:val>
                                        </p:tav>
                                        <p:tav tm="100000">
                                          <p:val>
                                            <p:fltVal val="0"/>
                                          </p:val>
                                        </p:tav>
                                      </p:tavLst>
                                    </p:anim>
                                    <p:animEffect transition="in" filter="fade">
                                      <p:cBhvr>
                                        <p:cTn id="19" dur="500"/>
                                        <p:tgtEl>
                                          <p:spTgt spid="226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p:bldP spid="2263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752600" y="1614488"/>
            <a:ext cx="762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Tìm những từ ngữ thích hợp với mỗi chỗ trống:</a:t>
            </a:r>
          </a:p>
        </p:txBody>
      </p:sp>
      <p:sp>
        <p:nvSpPr>
          <p:cNvPr id="33795" name="Rectangle 4"/>
          <p:cNvSpPr>
            <a:spLocks noChangeArrowheads="1"/>
          </p:cNvSpPr>
          <p:nvPr/>
        </p:nvSpPr>
        <p:spPr bwMode="auto">
          <a:xfrm>
            <a:off x="152400" y="1581150"/>
            <a:ext cx="132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i="1">
                <a:latin typeface="Times New Roman" panose="02020603050405020304" pitchFamily="18" charset="0"/>
              </a:rPr>
              <a:t>Bài 4:</a:t>
            </a:r>
            <a:r>
              <a:rPr lang="en-US" altLang="en-US">
                <a:latin typeface="Times New Roman" panose="02020603050405020304" pitchFamily="18" charset="0"/>
              </a:rPr>
              <a:t> </a:t>
            </a:r>
          </a:p>
        </p:txBody>
      </p:sp>
      <p:sp>
        <p:nvSpPr>
          <p:cNvPr id="228359" name="Rectangle 7"/>
          <p:cNvSpPr>
            <a:spLocks noChangeArrowheads="1"/>
          </p:cNvSpPr>
          <p:nvPr/>
        </p:nvSpPr>
        <p:spPr bwMode="auto">
          <a:xfrm>
            <a:off x="304800" y="2452688"/>
            <a:ext cx="6805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c) Ở thành phố có nhiều toà nhà cao như …</a:t>
            </a:r>
          </a:p>
        </p:txBody>
      </p:sp>
      <p:sp>
        <p:nvSpPr>
          <p:cNvPr id="228360" name="Rectangle 8"/>
          <p:cNvSpPr>
            <a:spLocks noChangeArrowheads="1"/>
          </p:cNvSpPr>
          <p:nvPr/>
        </p:nvSpPr>
        <p:spPr bwMode="auto">
          <a:xfrm>
            <a:off x="6553200" y="24384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72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72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72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solidFill>
                  <a:srgbClr val="FF3300"/>
                </a:solidFill>
                <a:latin typeface="Times New Roman" panose="02020603050405020304" pitchFamily="18" charset="0"/>
                <a:cs typeface="Times New Roman" panose="02020603050405020304" pitchFamily="18" charset="0"/>
              </a:rPr>
              <a:t> núi</a:t>
            </a:r>
            <a:r>
              <a:rPr lang="en-US" altLang="en-US" sz="2800" b="1" i="1">
                <a:solidFill>
                  <a:srgbClr val="800000"/>
                </a:solidFill>
                <a:latin typeface="Times New Roman" panose="02020603050405020304" pitchFamily="18" charset="0"/>
                <a:cs typeface="Times New Roman" panose="02020603050405020304" pitchFamily="18" charset="0"/>
              </a:rPr>
              <a:t>.</a:t>
            </a:r>
          </a:p>
        </p:txBody>
      </p:sp>
      <p:pic>
        <p:nvPicPr>
          <p:cNvPr id="33798"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76200"/>
            <a:ext cx="129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5" name="Picture 13" descr="nha cao tang"/>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2209800" y="3219450"/>
            <a:ext cx="4648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8359"/>
                                        </p:tgtEl>
                                        <p:attrNameLst>
                                          <p:attrName>style.visibility</p:attrName>
                                        </p:attrNameLst>
                                      </p:cBhvr>
                                      <p:to>
                                        <p:strVal val="visible"/>
                                      </p:to>
                                    </p:set>
                                    <p:animEffect transition="in" filter="checkerboard(across)">
                                      <p:cBhvr>
                                        <p:cTn id="7" dur="500"/>
                                        <p:tgtEl>
                                          <p:spTgt spid="228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60"/>
                                        </p:tgtEl>
                                        <p:attrNameLst>
                                          <p:attrName>style.visibility</p:attrName>
                                        </p:attrNameLst>
                                      </p:cBhvr>
                                      <p:to>
                                        <p:strVal val="visible"/>
                                      </p:to>
                                    </p:set>
                                    <p:animEffect transition="in" filter="wipe(left)">
                                      <p:cBhvr>
                                        <p:cTn id="12" dur="500"/>
                                        <p:tgtEl>
                                          <p:spTgt spid="228360"/>
                                        </p:tgtEl>
                                      </p:cBhvr>
                                    </p:animEffect>
                                  </p:childTnLst>
                                </p:cTn>
                              </p:par>
                            </p:childTnLst>
                          </p:cTn>
                        </p:par>
                        <p:par>
                          <p:cTn id="13" fill="hold" nodeType="afterGroup">
                            <p:stCondLst>
                              <p:cond delay="500"/>
                            </p:stCondLst>
                            <p:childTnLst>
                              <p:par>
                                <p:cTn id="14" presetID="8" presetClass="entr" presetSubtype="16" fill="hold" nodeType="afterEffect">
                                  <p:stCondLst>
                                    <p:cond delay="0"/>
                                  </p:stCondLst>
                                  <p:childTnLst>
                                    <p:set>
                                      <p:cBhvr>
                                        <p:cTn id="15" dur="1" fill="hold">
                                          <p:stCondLst>
                                            <p:cond delay="0"/>
                                          </p:stCondLst>
                                        </p:cTn>
                                        <p:tgtEl>
                                          <p:spTgt spid="228365"/>
                                        </p:tgtEl>
                                        <p:attrNameLst>
                                          <p:attrName>style.visibility</p:attrName>
                                        </p:attrNameLst>
                                      </p:cBhvr>
                                      <p:to>
                                        <p:strVal val="visible"/>
                                      </p:to>
                                    </p:set>
                                    <p:animEffect transition="in" filter="diamond(in)">
                                      <p:cBhvr>
                                        <p:cTn id="16" dur="500"/>
                                        <p:tgtEl>
                                          <p:spTgt spid="228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p:bldP spid="2283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246063" y="808038"/>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Bài 4. </a:t>
            </a:r>
            <a:r>
              <a:rPr lang="nl-NL" altLang="vi-VN" b="1">
                <a:latin typeface="Times New Roman" panose="02020603050405020304" pitchFamily="18" charset="0"/>
                <a:cs typeface="Times New Roman" panose="02020603050405020304" pitchFamily="18" charset="0"/>
              </a:rPr>
              <a:t>Tìm những từ ngữ thích hợp với mỗi chỗ trống:</a:t>
            </a:r>
            <a:endParaRPr lang="en-US" altLang="vi-VN" b="1">
              <a:latin typeface="Times New Roman" panose="02020603050405020304" pitchFamily="18" charset="0"/>
              <a:cs typeface="Times New Roman" panose="02020603050405020304" pitchFamily="18" charset="0"/>
            </a:endParaRPr>
          </a:p>
        </p:txBody>
      </p:sp>
      <p:sp>
        <p:nvSpPr>
          <p:cNvPr id="34819" name="Rectangle 12"/>
          <p:cNvSpPr>
            <a:spLocks noChangeArrowheads="1"/>
          </p:cNvSpPr>
          <p:nvPr/>
        </p:nvSpPr>
        <p:spPr bwMode="auto">
          <a:xfrm>
            <a:off x="0" y="2895600"/>
            <a:ext cx="89154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lphaLcParenR"/>
            </a:pPr>
            <a:r>
              <a:rPr lang="nl-NL" altLang="vi-VN" b="1">
                <a:latin typeface="Times New Roman" panose="02020603050405020304" pitchFamily="18" charset="0"/>
                <a:cs typeface="Times New Roman" panose="02020603050405020304" pitchFamily="18" charset="0"/>
              </a:rPr>
              <a:t> </a:t>
            </a:r>
            <a:r>
              <a:rPr lang="nl-NL" altLang="vi-VN" sz="3000" b="1">
                <a:latin typeface="Times New Roman" panose="02020603050405020304" pitchFamily="18" charset="0"/>
                <a:cs typeface="Times New Roman" panose="02020603050405020304" pitchFamily="18" charset="0"/>
              </a:rPr>
              <a:t>Công cha, nghĩa mẹ được so sánh như</a:t>
            </a:r>
            <a:r>
              <a:rPr lang="nl-NL" altLang="vi-VN" b="1">
                <a:latin typeface="Times New Roman" panose="02020603050405020304" pitchFamily="18" charset="0"/>
                <a:cs typeface="Times New Roman" panose="02020603050405020304" pitchFamily="18" charset="0"/>
              </a:rPr>
              <a:t> </a:t>
            </a:r>
            <a:r>
              <a:rPr lang="nl-NL" altLang="vi-VN" sz="1400" b="1">
                <a:latin typeface="Times New Roman" panose="02020603050405020304" pitchFamily="18" charset="0"/>
                <a:cs typeface="Times New Roman" panose="02020603050405020304" pitchFamily="18" charset="0"/>
              </a:rPr>
              <a:t>............................................,</a:t>
            </a:r>
          </a:p>
          <a:p>
            <a:pPr eaLnBrk="1" hangingPunct="1">
              <a:spcBef>
                <a:spcPct val="0"/>
              </a:spcBef>
              <a:buFontTx/>
              <a:buNone/>
            </a:pPr>
            <a:r>
              <a:rPr lang="nl-NL" altLang="vi-VN" sz="3000" b="1">
                <a:latin typeface="Times New Roman" panose="02020603050405020304" pitchFamily="18" charset="0"/>
                <a:cs typeface="Times New Roman" panose="02020603050405020304" pitchFamily="18" charset="0"/>
              </a:rPr>
              <a:t>    như</a:t>
            </a:r>
            <a:r>
              <a:rPr lang="nl-NL" altLang="vi-VN" b="1">
                <a:latin typeface="Times New Roman" panose="02020603050405020304" pitchFamily="18" charset="0"/>
                <a:cs typeface="Times New Roman" panose="02020603050405020304" pitchFamily="18" charset="0"/>
              </a:rPr>
              <a:t> </a:t>
            </a:r>
            <a:r>
              <a:rPr lang="nl-NL" altLang="vi-VN" sz="1400" b="1"/>
              <a:t>...............................................................................................</a:t>
            </a:r>
            <a:endParaRPr lang="en-US" altLang="vi-VN" sz="1400" b="1">
              <a:latin typeface="Times New Roman" panose="02020603050405020304" pitchFamily="18" charset="0"/>
              <a:cs typeface="Times New Roman" panose="02020603050405020304" pitchFamily="18" charset="0"/>
            </a:endParaRPr>
          </a:p>
          <a:p>
            <a:pPr eaLnBrk="1" hangingPunct="1">
              <a:spcBef>
                <a:spcPct val="0"/>
              </a:spcBef>
              <a:buFontTx/>
              <a:buAutoNum type="alphaLcParenR" startAt="2"/>
            </a:pPr>
            <a:r>
              <a:rPr lang="nl-NL" altLang="vi-VN" b="1">
                <a:latin typeface="Times New Roman" panose="02020603050405020304" pitchFamily="18" charset="0"/>
                <a:cs typeface="Times New Roman" panose="02020603050405020304" pitchFamily="18" charset="0"/>
              </a:rPr>
              <a:t> </a:t>
            </a:r>
            <a:r>
              <a:rPr lang="nl-NL" altLang="vi-VN" sz="3000" b="1">
                <a:latin typeface="Times New Roman" panose="02020603050405020304" pitchFamily="18" charset="0"/>
                <a:cs typeface="Times New Roman" panose="02020603050405020304" pitchFamily="18" charset="0"/>
              </a:rPr>
              <a:t>Trời mưa, đường đất sét trơn như</a:t>
            </a:r>
            <a:r>
              <a:rPr lang="nl-NL" altLang="vi-VN" b="1">
                <a:latin typeface="Times New Roman" panose="02020603050405020304" pitchFamily="18" charset="0"/>
                <a:cs typeface="Times New Roman" panose="02020603050405020304" pitchFamily="18" charset="0"/>
              </a:rPr>
              <a:t> </a:t>
            </a:r>
            <a:r>
              <a:rPr lang="nl-NL" altLang="vi-VN" sz="1400" b="1"/>
              <a:t>.......................................</a:t>
            </a:r>
            <a:endParaRPr lang="en-US" altLang="vi-VN" sz="1400" b="1"/>
          </a:p>
          <a:p>
            <a:pPr eaLnBrk="1" hangingPunct="1">
              <a:spcBef>
                <a:spcPct val="0"/>
              </a:spcBef>
              <a:buFontTx/>
              <a:buNone/>
            </a:pPr>
            <a:endParaRPr lang="en-US" altLang="vi-VN" sz="1400" b="1">
              <a:latin typeface="Times New Roman" panose="02020603050405020304" pitchFamily="18" charset="0"/>
              <a:cs typeface="Times New Roman" panose="02020603050405020304" pitchFamily="18" charset="0"/>
            </a:endParaRPr>
          </a:p>
          <a:p>
            <a:pPr eaLnBrk="1" hangingPunct="1">
              <a:spcBef>
                <a:spcPct val="0"/>
              </a:spcBef>
              <a:buFontTx/>
              <a:buNone/>
            </a:pPr>
            <a:r>
              <a:rPr lang="nl-NL" altLang="vi-VN" b="1">
                <a:latin typeface="Times New Roman" panose="02020603050405020304" pitchFamily="18" charset="0"/>
                <a:cs typeface="Times New Roman" panose="02020603050405020304" pitchFamily="18" charset="0"/>
              </a:rPr>
              <a:t>c)  </a:t>
            </a:r>
            <a:r>
              <a:rPr lang="nl-NL" altLang="vi-VN" sz="3000" b="1">
                <a:latin typeface="Times New Roman" panose="02020603050405020304" pitchFamily="18" charset="0"/>
                <a:cs typeface="Times New Roman" panose="02020603050405020304" pitchFamily="18" charset="0"/>
              </a:rPr>
              <a:t>Ở thành phố có nhiều toà nhà cao như</a:t>
            </a:r>
            <a:r>
              <a:rPr lang="nl-NL" altLang="vi-VN" b="1">
                <a:latin typeface="Times New Roman" panose="02020603050405020304" pitchFamily="18" charset="0"/>
                <a:cs typeface="Times New Roman" panose="02020603050405020304" pitchFamily="18" charset="0"/>
              </a:rPr>
              <a:t> </a:t>
            </a:r>
            <a:r>
              <a:rPr lang="nl-NL" altLang="vi-VN" sz="1400" b="1"/>
              <a:t>......................</a:t>
            </a:r>
          </a:p>
        </p:txBody>
      </p:sp>
      <p:sp>
        <p:nvSpPr>
          <p:cNvPr id="34820" name="Rectangle 13"/>
          <p:cNvSpPr>
            <a:spLocks noChangeArrowheads="1"/>
          </p:cNvSpPr>
          <p:nvPr/>
        </p:nvSpPr>
        <p:spPr bwMode="auto">
          <a:xfrm>
            <a:off x="6653213" y="2879725"/>
            <a:ext cx="248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núi Thái Sơn,</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4821" name="Rectangle 14"/>
          <p:cNvSpPr>
            <a:spLocks noChangeArrowheads="1"/>
          </p:cNvSpPr>
          <p:nvPr/>
        </p:nvSpPr>
        <p:spPr bwMode="auto">
          <a:xfrm>
            <a:off x="1143000" y="3413125"/>
            <a:ext cx="487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nước trong nguồn chảy ra.</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4822" name="Rectangle 15"/>
          <p:cNvSpPr>
            <a:spLocks noChangeArrowheads="1"/>
          </p:cNvSpPr>
          <p:nvPr/>
        </p:nvSpPr>
        <p:spPr bwMode="auto">
          <a:xfrm>
            <a:off x="6096000" y="3870325"/>
            <a:ext cx="175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bôi mỡ.</a:t>
            </a:r>
            <a:r>
              <a:rPr lang="en-US" altLang="vi-VN" sz="3000" b="1">
                <a:solidFill>
                  <a:srgbClr val="FF0000"/>
                </a:solidFill>
                <a:latin typeface="Times New Roman" panose="02020603050405020304" pitchFamily="18" charset="0"/>
                <a:cs typeface="Times New Roman" panose="02020603050405020304" pitchFamily="18" charset="0"/>
              </a:rPr>
              <a:t> </a:t>
            </a:r>
          </a:p>
        </p:txBody>
      </p:sp>
      <p:sp>
        <p:nvSpPr>
          <p:cNvPr id="34823" name="Rectangle 16"/>
          <p:cNvSpPr>
            <a:spLocks noChangeArrowheads="1"/>
          </p:cNvSpPr>
          <p:nvPr/>
        </p:nvSpPr>
        <p:spPr bwMode="auto">
          <a:xfrm>
            <a:off x="6873875" y="4572000"/>
            <a:ext cx="1050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vi-VN" sz="3000" b="1">
                <a:solidFill>
                  <a:srgbClr val="FF0000"/>
                </a:solidFill>
                <a:latin typeface="Times New Roman" panose="02020603050405020304" pitchFamily="18" charset="0"/>
                <a:cs typeface="Times New Roman" panose="02020603050405020304" pitchFamily="18" charset="0"/>
              </a:rPr>
              <a:t>núi</a:t>
            </a:r>
            <a:r>
              <a:rPr lang="en-US" altLang="vi-VN" sz="30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inh tinh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WordArt 3"/>
          <p:cNvSpPr>
            <a:spLocks noChangeArrowheads="1" noChangeShapeType="1" noTextEdit="1"/>
          </p:cNvSpPr>
          <p:nvPr/>
        </p:nvSpPr>
        <p:spPr bwMode="auto">
          <a:xfrm>
            <a:off x="990600" y="1143000"/>
            <a:ext cx="6943725" cy="205740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CHÀO TẠM BIỆT</a:t>
            </a:r>
          </a:p>
        </p:txBody>
      </p:sp>
      <p:sp>
        <p:nvSpPr>
          <p:cNvPr id="132100" name="WordArt 4" descr="Narrow vertical"/>
          <p:cNvSpPr>
            <a:spLocks noChangeArrowheads="1" noChangeShapeType="1" noTextEdit="1"/>
          </p:cNvSpPr>
          <p:nvPr/>
        </p:nvSpPr>
        <p:spPr bwMode="auto">
          <a:xfrm>
            <a:off x="1524000" y="3124200"/>
            <a:ext cx="6019800" cy="2209800"/>
          </a:xfrm>
          <a:prstGeom prst="rect">
            <a:avLst/>
          </a:prstGeom>
        </p:spPr>
        <p:txBody>
          <a:bodyPr wrap="none" fromWordArt="1">
            <a:prstTxWarp prst="textCurveUp">
              <a:avLst>
                <a:gd name="adj" fmla="val 40356"/>
              </a:avLst>
            </a:prstTxWarp>
          </a:bodyPr>
          <a:lstStyle/>
          <a:p>
            <a:pPr algn="ctr"/>
            <a:r>
              <a:rPr lang="en-US" sz="3600" b="1" kern="10">
                <a:ln w="0">
                  <a:solidFill>
                    <a:srgbClr val="FFCC00"/>
                  </a:solidFill>
                  <a:round/>
                  <a:headEnd/>
                  <a:tailEnd/>
                </a:ln>
                <a:blipFill dpi="0" rotWithShape="0">
                  <a:blip r:embed="rId4"/>
                  <a:srcRect/>
                  <a:tile tx="0" ty="0" sx="100000" sy="100000" flip="none" algn="tl"/>
                </a:blipFill>
                <a:effectLst>
                  <a:outerShdw dist="45791" dir="2021404" algn="ctr" rotWithShape="0">
                    <a:srgbClr val="808080">
                      <a:alpha val="79999"/>
                    </a:srgbClr>
                  </a:outerShdw>
                </a:effectLst>
              </a:rPr>
              <a:t>HẸN GẶP LẠI</a:t>
            </a:r>
          </a:p>
        </p:txBody>
      </p:sp>
      <p:pic>
        <p:nvPicPr>
          <p:cNvPr id="132101" name="Picture 5"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7"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0483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8"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1527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9"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53375" y="4572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0"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1816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1"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357066">
            <a:off x="533400" y="541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8" name="Picture 12" descr="butterfly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357066">
            <a:off x="4876800" y="129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blinds(horizontal)">
                                      <p:cBhvr>
                                        <p:cTn id="7" dur="500"/>
                                        <p:tgtEl>
                                          <p:spTgt spid="132099"/>
                                        </p:tgtEl>
                                      </p:cBhvr>
                                    </p:animEffect>
                                  </p:childTnLst>
                                </p:cTn>
                              </p:par>
                              <p:par>
                                <p:cTn id="8" presetID="2" presetClass="entr" presetSubtype="8" fill="hold" nodeType="withEffect">
                                  <p:stCondLst>
                                    <p:cond delay="0"/>
                                  </p:stCondLst>
                                  <p:childTnLst>
                                    <p:set>
                                      <p:cBhvr>
                                        <p:cTn id="9" dur="1" fill="hold">
                                          <p:stCondLst>
                                            <p:cond delay="0"/>
                                          </p:stCondLst>
                                        </p:cTn>
                                        <p:tgtEl>
                                          <p:spTgt spid="132100"/>
                                        </p:tgtEl>
                                        <p:attrNameLst>
                                          <p:attrName>style.visibility</p:attrName>
                                        </p:attrNameLst>
                                      </p:cBhvr>
                                      <p:to>
                                        <p:strVal val="visible"/>
                                      </p:to>
                                    </p:set>
                                    <p:anim calcmode="lin" valueType="num">
                                      <p:cBhvr additive="base">
                                        <p:cTn id="10" dur="500" fill="hold"/>
                                        <p:tgtEl>
                                          <p:spTgt spid="132100"/>
                                        </p:tgtEl>
                                        <p:attrNameLst>
                                          <p:attrName>ppt_x</p:attrName>
                                        </p:attrNameLst>
                                      </p:cBhvr>
                                      <p:tavLst>
                                        <p:tav tm="0">
                                          <p:val>
                                            <p:strVal val="0-#ppt_w/2"/>
                                          </p:val>
                                        </p:tav>
                                        <p:tav tm="100000">
                                          <p:val>
                                            <p:strVal val="#ppt_x"/>
                                          </p:val>
                                        </p:tav>
                                      </p:tavLst>
                                    </p:anim>
                                    <p:anim calcmode="lin" valueType="num">
                                      <p:cBhvr additive="base">
                                        <p:cTn id="11" dur="500" fill="hold"/>
                                        <p:tgtEl>
                                          <p:spTgt spid="132100"/>
                                        </p:tgtEl>
                                        <p:attrNameLst>
                                          <p:attrName>ppt_y</p:attrName>
                                        </p:attrNameLst>
                                      </p:cBhvr>
                                      <p:tavLst>
                                        <p:tav tm="0">
                                          <p:val>
                                            <p:strVal val="#ppt_y"/>
                                          </p:val>
                                        </p:tav>
                                        <p:tav tm="100000">
                                          <p:val>
                                            <p:strVal val="#ppt_y"/>
                                          </p:val>
                                        </p:tav>
                                      </p:tavLst>
                                    </p:anim>
                                  </p:childTnLst>
                                </p:cTn>
                              </p:par>
                              <p:par>
                                <p:cTn id="12"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3" dur="3000" fill="hold"/>
                                        <p:tgtEl>
                                          <p:spTgt spid="132101"/>
                                        </p:tgtEl>
                                        <p:attrNameLst>
                                          <p:attrName>ppt_x</p:attrName>
                                          <p:attrName>ppt_y</p:attrName>
                                        </p:attrNameLst>
                                      </p:cBhvr>
                                      <p:rCtr x="5608" y="532"/>
                                    </p:animMotion>
                                  </p:childTnLst>
                                </p:cTn>
                              </p:par>
                              <p:par>
                                <p:cTn id="14"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5" dur="3000" fill="hold"/>
                                        <p:tgtEl>
                                          <p:spTgt spid="132102"/>
                                        </p:tgtEl>
                                        <p:attrNameLst>
                                          <p:attrName>ppt_x</p:attrName>
                                          <p:attrName>ppt_y</p:attrName>
                                        </p:attrNameLst>
                                      </p:cBhvr>
                                      <p:rCtr x="5608" y="532"/>
                                    </p:animMotion>
                                  </p:childTnLst>
                                </p:cTn>
                              </p:par>
                              <p:par>
                                <p:cTn id="16"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7" dur="3000" fill="hold"/>
                                        <p:tgtEl>
                                          <p:spTgt spid="132103"/>
                                        </p:tgtEl>
                                        <p:attrNameLst>
                                          <p:attrName>ppt_x</p:attrName>
                                          <p:attrName>ppt_y</p:attrName>
                                        </p:attrNameLst>
                                      </p:cBhvr>
                                      <p:rCtr x="5608" y="532"/>
                                    </p:animMotion>
                                  </p:childTnLst>
                                </p:cTn>
                              </p:par>
                              <p:par>
                                <p:cTn id="18"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19" dur="3000" fill="hold"/>
                                        <p:tgtEl>
                                          <p:spTgt spid="132104"/>
                                        </p:tgtEl>
                                        <p:attrNameLst>
                                          <p:attrName>ppt_x</p:attrName>
                                          <p:attrName>ppt_y</p:attrName>
                                        </p:attrNameLst>
                                      </p:cBhvr>
                                      <p:rCtr x="5608" y="532"/>
                                    </p:animMotion>
                                  </p:childTnLst>
                                </p:cTn>
                              </p:par>
                              <p:par>
                                <p:cTn id="20"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21" dur="3000" fill="hold"/>
                                        <p:tgtEl>
                                          <p:spTgt spid="132105"/>
                                        </p:tgtEl>
                                        <p:attrNameLst>
                                          <p:attrName>ppt_x</p:attrName>
                                          <p:attrName>ppt_y</p:attrName>
                                        </p:attrNameLst>
                                      </p:cBhvr>
                                      <p:rCtr x="5608" y="532"/>
                                    </p:animMotion>
                                  </p:childTnLst>
                                </p:cTn>
                              </p:par>
                              <p:par>
                                <p:cTn id="22" presetID="25" presetClass="path" presetSubtype="0" repeatCount="indefinite" accel="50000" decel="50000" fill="hold" nodeType="withEffect">
                                  <p:stCondLst>
                                    <p:cond delay="0"/>
                                  </p:stCondLst>
                                  <p:endCondLst>
                                    <p:cond evt="onNext" delay="0">
                                      <p:tgtEl>
                                        <p:sldTgt/>
                                      </p:tgtEl>
                                    </p:cond>
                                  </p:endCondLst>
                                  <p:childTnLst>
                                    <p:animMotion origin="layout" path="M 0.50642 -0.19025 C 0.48438 -0.2129 0.47344 -0.25151 0.47934 -0.29034 C 0.48247 -0.30375 0.48646 -0.31693 0.49236 -0.32756 C 0.49635 -0.29705 0.51042 -0.26908 0.53142 -0.25151 C 0.53142 -0.28896 0.5474 -0.32502 0.57448 -0.34097 C 0.58351 -0.34767 0.5934 -0.35021 0.60347 -0.3516 C 0.58837 -0.32895 0.58038 -0.29705 0.58351 -0.26376 C 0.60538 -0.28757 0.63646 -0.29312 0.66337 -0.27578 C 0.6724 -0.27046 0.68142 -0.26099 0.6875 -0.25151 C 0.66441 -0.25428 0.64045 -0.24226 0.62344 -0.21822 C 0.65035 -0.21013 0.67344 -0.18216 0.68038 -0.14356 C 0.68247 -0.13038 0.68247 -0.11697 0.68038 -0.1038 C 0.66736 -0.12899 0.64549 -0.14633 0.62135 -0.14887 C 0.63351 -0.11559 0.63038 -0.07421 0.6125 -0.04346 C 0.60538 -0.03283 0.5974 -0.02358 0.58837 -0.01827 C 0.59549 -0.04762 0.59149 -0.08091 0.57847 -0.10773 C 0.56649 -0.07421 0.54045 -0.05155 0.51042 -0.05155 C 0.49948 -0.05155 0.48941 -0.0541 0.48038 -0.05964 C 0.50243 -0.07028 0.51944 -0.09571 0.52743 -0.12645 C 0.49948 -0.11836 0.47049 -0.13038 0.45139 -0.16089 C 0.44444 -0.17291 0.44045 -0.18493 0.4375 -0.19834 C 0.45747 -0.181 0.48351 -0.17823 0.50642 -0.19025 Z " pathEditMode="relative" rAng="0" ptsTypes="ffffffffffffffffffffff">
                                      <p:cBhvr>
                                        <p:cTn id="23" dur="3000" fill="hold"/>
                                        <p:tgtEl>
                                          <p:spTgt spid="132106"/>
                                        </p:tgtEl>
                                        <p:attrNameLst>
                                          <p:attrName>ppt_x</p:attrName>
                                          <p:attrName>ppt_y</p:attrName>
                                        </p:attrNameLst>
                                      </p:cBhvr>
                                      <p:rCtr x="5608" y="532"/>
                                    </p:animMotion>
                                  </p:childTnLst>
                                </p:cTn>
                              </p:par>
                              <p:par>
                                <p:cTn id="24" presetID="30" presetClass="path" presetSubtype="0" repeatCount="indefinite" accel="50000" decel="50000" fill="hold" nodeType="withEffect">
                                  <p:stCondLst>
                                    <p:cond delay="1500"/>
                                  </p:stCondLst>
                                  <p:endCondLst>
                                    <p:cond evt="onNext" delay="0">
                                      <p:tgtEl>
                                        <p:sldTgt/>
                                      </p:tgtEl>
                                    </p:cond>
                                  </p:endCondLst>
                                  <p:childTnLst>
                                    <p:animMotion origin="layout" path="M -0.09167 -0.2206 C -0.09167 -0.22222 -0.06858 -0.12824 -0.06858 -0.13009 C -0.04531 -0.05185 -0.00851 -0.02361 0.04462 -0.02361 C 0.07205 -0.02361 0.0967 -0.03426 0.11597 -0.05185 C 0.12934 -0.0662 0.14583 -0.07315 0.16372 -0.07315 C 0.19792 -0.07315 0.22639 -0.04653 0.2375 -0.00926 C 0.2375 -0.01111 0.25 0.03333 0.25 0.03148 C 0.25 0.03333 0.225 -0.06088 0.225 -0.0625 C 0.20191 -0.13357 0.1651 -0.16366 0.11319 -0.16366 C 0.08576 -0.16366 0.05972 -0.15301 0.03924 -0.13357 C 0.02708 -0.12107 0.01059 -0.11412 -0.00573 -0.11412 C -0.03993 -0.11412 -0.06858 -0.14074 -0.07951 -0.17616 C -0.07951 -0.17801 -0.09167 -0.2206 -0.09167 -0.22222 Z " pathEditMode="relative" rAng="0" ptsTypes="fffffffffffff">
                                      <p:cBhvr>
                                        <p:cTn id="25" dur="3000" fill="hold"/>
                                        <p:tgtEl>
                                          <p:spTgt spid="132107"/>
                                        </p:tgtEl>
                                        <p:attrNameLst>
                                          <p:attrName>ppt_x</p:attrName>
                                          <p:attrName>ppt_y</p:attrName>
                                        </p:attrNameLst>
                                      </p:cBhvr>
                                      <p:rCtr x="17083" y="12616"/>
                                    </p:animMotion>
                                  </p:childTnLst>
                                </p:cTn>
                              </p:par>
                              <p:par>
                                <p:cTn id="26" presetID="30" presetClass="path" presetSubtype="0" repeatCount="indefinite" accel="50000" decel="50000" fill="hold" nodeType="withEffect">
                                  <p:stCondLst>
                                    <p:cond delay="1500"/>
                                  </p:stCondLst>
                                  <p:endCondLst>
                                    <p:cond evt="onNext" delay="0">
                                      <p:tgtEl>
                                        <p:sldTgt/>
                                      </p:tgtEl>
                                    </p:cond>
                                  </p:endCondLst>
                                  <p:childTnLst>
                                    <p:animMotion origin="layout" path="M -0.09167 -0.2206 C -0.09167 -0.22222 -0.06858 -0.12824 -0.06858 -0.13009 C -0.04531 -0.05185 -0.00851 -0.02361 0.04462 -0.02361 C 0.07205 -0.02361 0.0967 -0.03426 0.11597 -0.05185 C 0.12934 -0.0662 0.14583 -0.07315 0.16372 -0.07315 C 0.19792 -0.07315 0.22639 -0.04653 0.2375 -0.00926 C 0.2375 -0.01111 0.25 0.03333 0.25 0.03148 C 0.25 0.03333 0.225 -0.06088 0.225 -0.0625 C 0.20191 -0.13357 0.1651 -0.16366 0.11319 -0.16366 C 0.08576 -0.16366 0.05972 -0.15301 0.03924 -0.13357 C 0.02708 -0.12107 0.01059 -0.11412 -0.00573 -0.11412 C -0.03993 -0.11412 -0.06858 -0.14074 -0.07951 -0.17616 C -0.07951 -0.17801 -0.09167 -0.2206 -0.09167 -0.22222 Z " pathEditMode="relative" rAng="0" ptsTypes="fffffffffffff">
                                      <p:cBhvr>
                                        <p:cTn id="27" dur="3000" fill="hold"/>
                                        <p:tgtEl>
                                          <p:spTgt spid="132108"/>
                                        </p:tgtEl>
                                        <p:attrNameLst>
                                          <p:attrName>ppt_x</p:attrName>
                                          <p:attrName>ppt_y</p:attrName>
                                        </p:attrNameLst>
                                      </p:cBhvr>
                                      <p:rCtr x="17083" y="1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2"/>
          <p:cNvSpPr txBox="1">
            <a:spLocks noChangeArrowheads="1"/>
          </p:cNvSpPr>
          <p:nvPr/>
        </p:nvSpPr>
        <p:spPr bwMode="auto">
          <a:xfrm>
            <a:off x="227013" y="165100"/>
            <a:ext cx="8915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 </a:t>
            </a:r>
            <a:r>
              <a:rPr lang="en-US" altLang="en-US" sz="3600" b="1" u="sng">
                <a:latin typeface="Times New Roman" panose="02020603050405020304" pitchFamily="18" charset="0"/>
                <a:cs typeface="Times New Roman" panose="02020603050405020304" pitchFamily="18" charset="0"/>
              </a:rPr>
              <a:t>Bài 1:</a:t>
            </a:r>
            <a:r>
              <a:rPr lang="en-US" altLang="en-US" sz="3600" b="1">
                <a:latin typeface="Times New Roman" panose="02020603050405020304" pitchFamily="18" charset="0"/>
                <a:cs typeface="Times New Roman" panose="02020603050405020304" pitchFamily="18" charset="0"/>
              </a:rPr>
              <a:t>  Hãy kể tên một số dân tộc thiểu số ở nước ta mà em biết.</a:t>
            </a:r>
          </a:p>
        </p:txBody>
      </p:sp>
      <p:sp>
        <p:nvSpPr>
          <p:cNvPr id="5131" name="Text Box 11"/>
          <p:cNvSpPr txBox="1">
            <a:spLocks noChangeArrowheads="1"/>
          </p:cNvSpPr>
          <p:nvPr/>
        </p:nvSpPr>
        <p:spPr bwMode="auto">
          <a:xfrm>
            <a:off x="192088" y="1571625"/>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3600" b="1">
                <a:latin typeface="Times New Roman" panose="02020603050405020304" pitchFamily="18" charset="0"/>
                <a:cs typeface="Times New Roman" panose="02020603050405020304" pitchFamily="18" charset="0"/>
              </a:rPr>
              <a:t>   1. Em hiểu thế nào là dân tộc thiểu số ?</a:t>
            </a:r>
            <a:endParaRPr lang="en-US" altLang="en-US" sz="3600" b="1">
              <a:latin typeface="Times New Roman" panose="02020603050405020304" pitchFamily="18" charset="0"/>
              <a:cs typeface="Times New Roman" panose="02020603050405020304" pitchFamily="18" charset="0"/>
            </a:endParaRPr>
          </a:p>
        </p:txBody>
      </p:sp>
      <p:sp>
        <p:nvSpPr>
          <p:cNvPr id="5132" name="Text Box 12"/>
          <p:cNvSpPr txBox="1">
            <a:spLocks noChangeArrowheads="1"/>
          </p:cNvSpPr>
          <p:nvPr/>
        </p:nvSpPr>
        <p:spPr bwMode="auto">
          <a:xfrm>
            <a:off x="457200" y="2317750"/>
            <a:ext cx="8723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Dân tộc thiểu số là những dân tộc có ít người.</a:t>
            </a:r>
          </a:p>
        </p:txBody>
      </p:sp>
      <p:sp>
        <p:nvSpPr>
          <p:cNvPr id="5133" name="Text Box 13"/>
          <p:cNvSpPr txBox="1">
            <a:spLocks noChangeArrowheads="1"/>
          </p:cNvSpPr>
          <p:nvPr/>
        </p:nvSpPr>
        <p:spPr bwMode="auto">
          <a:xfrm>
            <a:off x="493713" y="35179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2. </a:t>
            </a:r>
            <a:r>
              <a:rPr lang="nl-NL" altLang="en-US" sz="3600" b="1">
                <a:latin typeface="Times New Roman" panose="02020603050405020304" pitchFamily="18" charset="0"/>
                <a:cs typeface="Times New Roman" panose="02020603050405020304" pitchFamily="18" charset="0"/>
              </a:rPr>
              <a:t>Người dân tộc thiểu số thường sống ở đâu trên đất nước ta?</a:t>
            </a:r>
            <a:r>
              <a:rPr lang="en-US" altLang="en-US" sz="3600" b="1">
                <a:latin typeface="Times New Roman" panose="02020603050405020304" pitchFamily="18" charset="0"/>
                <a:cs typeface="Times New Roman" panose="02020603050405020304" pitchFamily="18" charset="0"/>
              </a:rPr>
              <a:t> </a:t>
            </a:r>
          </a:p>
        </p:txBody>
      </p:sp>
      <p:sp>
        <p:nvSpPr>
          <p:cNvPr id="5134" name="Text Box 14"/>
          <p:cNvSpPr txBox="1">
            <a:spLocks noChangeArrowheads="1"/>
          </p:cNvSpPr>
          <p:nvPr/>
        </p:nvSpPr>
        <p:spPr bwMode="auto">
          <a:xfrm>
            <a:off x="344488" y="49593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Người dân tộc thiểu số thường sinh sống ở các vùng núi cao.</a:t>
            </a:r>
          </a:p>
        </p:txBody>
      </p:sp>
      <p:grpSp>
        <p:nvGrpSpPr>
          <p:cNvPr id="6151" name="Group 3"/>
          <p:cNvGrpSpPr>
            <a:grpSpLocks/>
          </p:cNvGrpSpPr>
          <p:nvPr/>
        </p:nvGrpSpPr>
        <p:grpSpPr bwMode="auto">
          <a:xfrm>
            <a:off x="0" y="6400800"/>
            <a:ext cx="9142413" cy="457200"/>
            <a:chOff x="-192" y="3393"/>
            <a:chExt cx="5952" cy="927"/>
          </a:xfrm>
        </p:grpSpPr>
        <p:pic>
          <p:nvPicPr>
            <p:cNvPr id="6152" name="Picture 4"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9"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 calcmode="lin" valueType="num">
                                      <p:cBhvr additive="base">
                                        <p:cTn id="7" dur="500" fill="hold"/>
                                        <p:tgtEl>
                                          <p:spTgt spid="5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32">
                                            <p:txEl>
                                              <p:pRg st="0" end="0"/>
                                            </p:txEl>
                                          </p:spTgt>
                                        </p:tgtEl>
                                        <p:attrNameLst>
                                          <p:attrName>style.visibility</p:attrName>
                                        </p:attrNameLst>
                                      </p:cBhvr>
                                      <p:to>
                                        <p:strVal val="visible"/>
                                      </p:to>
                                    </p:set>
                                    <p:anim calcmode="lin" valueType="num">
                                      <p:cBhvr additive="base">
                                        <p:cTn id="13" dur="500" fill="hold"/>
                                        <p:tgtEl>
                                          <p:spTgt spid="51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133">
                                            <p:txEl>
                                              <p:pRg st="0" end="0"/>
                                            </p:txEl>
                                          </p:spTgt>
                                        </p:tgtEl>
                                        <p:attrNameLst>
                                          <p:attrName>style.visibility</p:attrName>
                                        </p:attrNameLst>
                                      </p:cBhvr>
                                      <p:to>
                                        <p:strVal val="visible"/>
                                      </p:to>
                                    </p:set>
                                    <p:animEffect transition="in" filter="fade">
                                      <p:cBhvr>
                                        <p:cTn id="19" dur="1000"/>
                                        <p:tgtEl>
                                          <p:spTgt spid="5133">
                                            <p:txEl>
                                              <p:pRg st="0" end="0"/>
                                            </p:txEl>
                                          </p:spTgt>
                                        </p:tgtEl>
                                      </p:cBhvr>
                                    </p:animEffect>
                                    <p:anim calcmode="lin" valueType="num">
                                      <p:cBhvr>
                                        <p:cTn id="20" dur="1000" fill="hold"/>
                                        <p:tgtEl>
                                          <p:spTgt spid="513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5134">
                                            <p:txEl>
                                              <p:pRg st="0" end="0"/>
                                            </p:txEl>
                                          </p:spTgt>
                                        </p:tgtEl>
                                        <p:attrNameLst>
                                          <p:attrName>style.visibility</p:attrName>
                                        </p:attrNameLst>
                                      </p:cBhvr>
                                      <p:to>
                                        <p:strVal val="visible"/>
                                      </p:to>
                                    </p:set>
                                    <p:animEffect transition="in" filter="barn(inVertical)">
                                      <p:cBhvr>
                                        <p:cTn id="26" dur="500"/>
                                        <p:tgtEl>
                                          <p:spTgt spid="5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6146"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8194"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679575" y="1668463"/>
            <a:ext cx="26638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43400" y="61595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a:solidFill>
                  <a:srgbClr val="FF0000"/>
                </a:solidFill>
                <a:latin typeface="Times New Roman" panose="02020603050405020304" pitchFamily="18" charset="0"/>
                <a:cs typeface="Times New Roman" panose="02020603050405020304" pitchFamily="18" charset="0"/>
              </a:rPr>
              <a:t>Miền Bắc</a:t>
            </a:r>
            <a:r>
              <a:rPr lang="en-US" altLang="vi-VN" sz="2800" b="1">
                <a:solidFill>
                  <a:srgbClr val="0000CC"/>
                </a:solidFill>
                <a:latin typeface="Times New Roman" panose="02020603050405020304" pitchFamily="18" charset="0"/>
                <a:cs typeface="Times New Roman" panose="02020603050405020304" pitchFamily="18" charset="0"/>
              </a:rPr>
              <a:t>: Tày, Nùng, Thái, Dao, Mông, Giáy, Tà ôi…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6"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87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54"/>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phía Bắc</a:t>
            </a:r>
            <a:r>
              <a:rPr lang="en-US" altLang="vi-VN" sz="2400">
                <a:latin typeface="Times New Roman" panose="02020603050405020304" pitchFamily="18" charset="0"/>
                <a:cs typeface="Times New Roman" panose="02020603050405020304" pitchFamily="18" charset="0"/>
              </a:rPr>
              <a:t> </a:t>
            </a:r>
          </a:p>
        </p:txBody>
      </p:sp>
      <p:pic>
        <p:nvPicPr>
          <p:cNvPr id="24731" name="Picture 155" descr="Dan toc t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111250"/>
            <a:ext cx="1531937" cy="2057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2" name="Picture 156" descr="dan_toc_n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114425"/>
            <a:ext cx="1427163"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3" name="Picture 157" descr="Th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114425"/>
            <a:ext cx="1430338"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4" name="Picture 158" descr="Mu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114425"/>
            <a:ext cx="1384300"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5" name="Picture 159" descr="D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60800"/>
            <a:ext cx="1676400" cy="1930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6" name="Picture 160" descr="Hmo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114425"/>
            <a:ext cx="1447800" cy="20542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7" name="Picture 161" descr="Giá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600"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738" name="Picture 162" descr="DT ho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4739" name="AutoShape 163" descr="Divot"/>
          <p:cNvSpPr>
            <a:spLocks noChangeArrowheads="1"/>
          </p:cNvSpPr>
          <p:nvPr/>
        </p:nvSpPr>
        <p:spPr bwMode="auto">
          <a:xfrm>
            <a:off x="911225" y="32734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Tày</a:t>
            </a:r>
          </a:p>
        </p:txBody>
      </p:sp>
      <p:sp>
        <p:nvSpPr>
          <p:cNvPr id="24740" name="AutoShape 164" descr="Divot"/>
          <p:cNvSpPr>
            <a:spLocks noChangeArrowheads="1"/>
          </p:cNvSpPr>
          <p:nvPr/>
        </p:nvSpPr>
        <p:spPr bwMode="auto">
          <a:xfrm>
            <a:off x="2663825" y="32734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Nùng</a:t>
            </a:r>
          </a:p>
        </p:txBody>
      </p:sp>
      <p:sp>
        <p:nvSpPr>
          <p:cNvPr id="24741" name="AutoShape 165" descr="Divot"/>
          <p:cNvSpPr>
            <a:spLocks noChangeArrowheads="1"/>
          </p:cNvSpPr>
          <p:nvPr/>
        </p:nvSpPr>
        <p:spPr bwMode="auto">
          <a:xfrm>
            <a:off x="1035050" y="59213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Dao</a:t>
            </a:r>
          </a:p>
        </p:txBody>
      </p:sp>
      <p:sp>
        <p:nvSpPr>
          <p:cNvPr id="24742" name="AutoShape 166" descr="Divot"/>
          <p:cNvSpPr>
            <a:spLocks noChangeArrowheads="1"/>
          </p:cNvSpPr>
          <p:nvPr/>
        </p:nvSpPr>
        <p:spPr bwMode="auto">
          <a:xfrm>
            <a:off x="7451725"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Mông</a:t>
            </a:r>
          </a:p>
        </p:txBody>
      </p:sp>
      <p:sp>
        <p:nvSpPr>
          <p:cNvPr id="24743" name="AutoShape 167" descr="Divot"/>
          <p:cNvSpPr>
            <a:spLocks noChangeArrowheads="1"/>
          </p:cNvSpPr>
          <p:nvPr/>
        </p:nvSpPr>
        <p:spPr bwMode="auto">
          <a:xfrm>
            <a:off x="5791200"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Mường</a:t>
            </a:r>
          </a:p>
        </p:txBody>
      </p:sp>
      <p:sp>
        <p:nvSpPr>
          <p:cNvPr id="24744" name="AutoShape 168" descr="Divot"/>
          <p:cNvSpPr>
            <a:spLocks noChangeArrowheads="1"/>
          </p:cNvSpPr>
          <p:nvPr/>
        </p:nvSpPr>
        <p:spPr bwMode="auto">
          <a:xfrm>
            <a:off x="4191000" y="33051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Thái</a:t>
            </a:r>
          </a:p>
        </p:txBody>
      </p:sp>
      <p:sp>
        <p:nvSpPr>
          <p:cNvPr id="24745" name="AutoShape 169" descr="Divot"/>
          <p:cNvSpPr>
            <a:spLocks noChangeArrowheads="1"/>
          </p:cNvSpPr>
          <p:nvPr/>
        </p:nvSpPr>
        <p:spPr bwMode="auto">
          <a:xfrm>
            <a:off x="3184525" y="590232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Giáy</a:t>
            </a:r>
          </a:p>
        </p:txBody>
      </p:sp>
      <p:sp>
        <p:nvSpPr>
          <p:cNvPr id="24746" name="AutoShape 170" descr="Divot"/>
          <p:cNvSpPr>
            <a:spLocks noChangeArrowheads="1"/>
          </p:cNvSpPr>
          <p:nvPr/>
        </p:nvSpPr>
        <p:spPr bwMode="auto">
          <a:xfrm>
            <a:off x="5181600" y="5934075"/>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Tà ôi</a:t>
            </a:r>
          </a:p>
        </p:txBody>
      </p:sp>
      <p:sp>
        <p:nvSpPr>
          <p:cNvPr id="24747" name="AutoShape 171" descr="Divot"/>
          <p:cNvSpPr>
            <a:spLocks noChangeArrowheads="1"/>
          </p:cNvSpPr>
          <p:nvPr/>
        </p:nvSpPr>
        <p:spPr bwMode="auto">
          <a:xfrm>
            <a:off x="7254875" y="5918200"/>
            <a:ext cx="841375" cy="276225"/>
          </a:xfrm>
          <a:prstGeom prst="flowChartTerminator">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Hoa</a:t>
            </a:r>
          </a:p>
        </p:txBody>
      </p:sp>
      <p:pic>
        <p:nvPicPr>
          <p:cNvPr id="24748" name="Picture 172" descr="Tà ô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0275" y="3886200"/>
            <a:ext cx="1695450" cy="1905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4739"/>
                                        </p:tgtEl>
                                        <p:attrNameLst>
                                          <p:attrName>style.visibility</p:attrName>
                                        </p:attrNameLst>
                                      </p:cBhvr>
                                      <p:to>
                                        <p:strVal val="visible"/>
                                      </p:to>
                                    </p:set>
                                    <p:animEffect transition="in" filter="wedge">
                                      <p:cBhvr>
                                        <p:cTn id="7" dur="1000"/>
                                        <p:tgtEl>
                                          <p:spTgt spid="24739"/>
                                        </p:tgtEl>
                                      </p:cBhvr>
                                    </p:animEffect>
                                  </p:childTnLst>
                                </p:cTn>
                              </p:par>
                              <p:par>
                                <p:cTn id="8" presetID="20" presetClass="entr" presetSubtype="0" fill="hold" nodeType="withEffect">
                                  <p:stCondLst>
                                    <p:cond delay="0"/>
                                  </p:stCondLst>
                                  <p:childTnLst>
                                    <p:set>
                                      <p:cBhvr>
                                        <p:cTn id="9" dur="1" fill="hold">
                                          <p:stCondLst>
                                            <p:cond delay="0"/>
                                          </p:stCondLst>
                                        </p:cTn>
                                        <p:tgtEl>
                                          <p:spTgt spid="24731"/>
                                        </p:tgtEl>
                                        <p:attrNameLst>
                                          <p:attrName>style.visibility</p:attrName>
                                        </p:attrNameLst>
                                      </p:cBhvr>
                                      <p:to>
                                        <p:strVal val="visible"/>
                                      </p:to>
                                    </p:set>
                                    <p:animEffect transition="in" filter="wedge">
                                      <p:cBhvr>
                                        <p:cTn id="10" dur="1000"/>
                                        <p:tgtEl>
                                          <p:spTgt spid="24731"/>
                                        </p:tgtEl>
                                      </p:cBhvr>
                                    </p:animEffect>
                                  </p:childTnLst>
                                </p:cTn>
                              </p:par>
                            </p:childTnLst>
                          </p:cTn>
                        </p:par>
                        <p:par>
                          <p:cTn id="11" fill="hold" nodeType="afterGroup">
                            <p:stCondLst>
                              <p:cond delay="1000"/>
                            </p:stCondLst>
                            <p:childTnLst>
                              <p:par>
                                <p:cTn id="12" presetID="20" presetClass="entr" presetSubtype="0" fill="hold" nodeType="afterEffect">
                                  <p:stCondLst>
                                    <p:cond delay="0"/>
                                  </p:stCondLst>
                                  <p:childTnLst>
                                    <p:set>
                                      <p:cBhvr>
                                        <p:cTn id="13" dur="1" fill="hold">
                                          <p:stCondLst>
                                            <p:cond delay="0"/>
                                          </p:stCondLst>
                                        </p:cTn>
                                        <p:tgtEl>
                                          <p:spTgt spid="24732"/>
                                        </p:tgtEl>
                                        <p:attrNameLst>
                                          <p:attrName>style.visibility</p:attrName>
                                        </p:attrNameLst>
                                      </p:cBhvr>
                                      <p:to>
                                        <p:strVal val="visible"/>
                                      </p:to>
                                    </p:set>
                                    <p:animEffect transition="in" filter="wedge">
                                      <p:cBhvr>
                                        <p:cTn id="14" dur="1000"/>
                                        <p:tgtEl>
                                          <p:spTgt spid="24732"/>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4740"/>
                                        </p:tgtEl>
                                        <p:attrNameLst>
                                          <p:attrName>style.visibility</p:attrName>
                                        </p:attrNameLst>
                                      </p:cBhvr>
                                      <p:to>
                                        <p:strVal val="visible"/>
                                      </p:to>
                                    </p:set>
                                    <p:animEffect transition="in" filter="wedge">
                                      <p:cBhvr>
                                        <p:cTn id="17" dur="1000"/>
                                        <p:tgtEl>
                                          <p:spTgt spid="24740"/>
                                        </p:tgtEl>
                                      </p:cBhvr>
                                    </p:animEffect>
                                  </p:childTnLst>
                                </p:cTn>
                              </p:par>
                            </p:childTnLst>
                          </p:cTn>
                        </p:par>
                        <p:par>
                          <p:cTn id="18" fill="hold" nodeType="afterGroup">
                            <p:stCondLst>
                              <p:cond delay="2000"/>
                            </p:stCondLst>
                            <p:childTnLst>
                              <p:par>
                                <p:cTn id="19" presetID="21" presetClass="entr" presetSubtype="4" fill="hold" nodeType="afterEffect">
                                  <p:stCondLst>
                                    <p:cond delay="0"/>
                                  </p:stCondLst>
                                  <p:childTnLst>
                                    <p:set>
                                      <p:cBhvr>
                                        <p:cTn id="20" dur="1" fill="hold">
                                          <p:stCondLst>
                                            <p:cond delay="0"/>
                                          </p:stCondLst>
                                        </p:cTn>
                                        <p:tgtEl>
                                          <p:spTgt spid="24733"/>
                                        </p:tgtEl>
                                        <p:attrNameLst>
                                          <p:attrName>style.visibility</p:attrName>
                                        </p:attrNameLst>
                                      </p:cBhvr>
                                      <p:to>
                                        <p:strVal val="visible"/>
                                      </p:to>
                                    </p:set>
                                    <p:animEffect transition="in" filter="wheel(4)">
                                      <p:cBhvr>
                                        <p:cTn id="21" dur="1000"/>
                                        <p:tgtEl>
                                          <p:spTgt spid="24733"/>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24744"/>
                                        </p:tgtEl>
                                        <p:attrNameLst>
                                          <p:attrName>style.visibility</p:attrName>
                                        </p:attrNameLst>
                                      </p:cBhvr>
                                      <p:to>
                                        <p:strVal val="visible"/>
                                      </p:to>
                                    </p:set>
                                    <p:animEffect transition="in" filter="wheel(4)">
                                      <p:cBhvr>
                                        <p:cTn id="24" dur="1000"/>
                                        <p:tgtEl>
                                          <p:spTgt spid="24744"/>
                                        </p:tgtEl>
                                      </p:cBhvr>
                                    </p:animEffect>
                                  </p:childTnLst>
                                </p:cTn>
                              </p:par>
                            </p:childTnLst>
                          </p:cTn>
                        </p:par>
                        <p:par>
                          <p:cTn id="25" fill="hold" nodeType="afterGroup">
                            <p:stCondLst>
                              <p:cond delay="3000"/>
                            </p:stCondLst>
                            <p:childTnLst>
                              <p:par>
                                <p:cTn id="26" presetID="21" presetClass="entr" presetSubtype="4" fill="hold" nodeType="afterEffect">
                                  <p:stCondLst>
                                    <p:cond delay="0"/>
                                  </p:stCondLst>
                                  <p:childTnLst>
                                    <p:set>
                                      <p:cBhvr>
                                        <p:cTn id="27" dur="1" fill="hold">
                                          <p:stCondLst>
                                            <p:cond delay="0"/>
                                          </p:stCondLst>
                                        </p:cTn>
                                        <p:tgtEl>
                                          <p:spTgt spid="24734"/>
                                        </p:tgtEl>
                                        <p:attrNameLst>
                                          <p:attrName>style.visibility</p:attrName>
                                        </p:attrNameLst>
                                      </p:cBhvr>
                                      <p:to>
                                        <p:strVal val="visible"/>
                                      </p:to>
                                    </p:set>
                                    <p:animEffect transition="in" filter="wheel(4)">
                                      <p:cBhvr>
                                        <p:cTn id="28" dur="1000"/>
                                        <p:tgtEl>
                                          <p:spTgt spid="2473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743"/>
                                        </p:tgtEl>
                                        <p:attrNameLst>
                                          <p:attrName>style.visibility</p:attrName>
                                        </p:attrNameLst>
                                      </p:cBhvr>
                                      <p:to>
                                        <p:strVal val="visible"/>
                                      </p:to>
                                    </p:set>
                                    <p:animEffect transition="in" filter="wheel(4)">
                                      <p:cBhvr>
                                        <p:cTn id="31" dur="1000"/>
                                        <p:tgtEl>
                                          <p:spTgt spid="24743"/>
                                        </p:tgtEl>
                                      </p:cBhvr>
                                    </p:animEffect>
                                  </p:childTnLst>
                                </p:cTn>
                              </p:par>
                            </p:childTnLst>
                          </p:cTn>
                        </p:par>
                        <p:par>
                          <p:cTn id="32" fill="hold" nodeType="afterGroup">
                            <p:stCondLst>
                              <p:cond delay="4000"/>
                            </p:stCondLst>
                            <p:childTnLst>
                              <p:par>
                                <p:cTn id="33" presetID="20" presetClass="entr" presetSubtype="0" fill="hold" nodeType="afterEffect">
                                  <p:stCondLst>
                                    <p:cond delay="0"/>
                                  </p:stCondLst>
                                  <p:childTnLst>
                                    <p:set>
                                      <p:cBhvr>
                                        <p:cTn id="34" dur="1" fill="hold">
                                          <p:stCondLst>
                                            <p:cond delay="0"/>
                                          </p:stCondLst>
                                        </p:cTn>
                                        <p:tgtEl>
                                          <p:spTgt spid="24736"/>
                                        </p:tgtEl>
                                        <p:attrNameLst>
                                          <p:attrName>style.visibility</p:attrName>
                                        </p:attrNameLst>
                                      </p:cBhvr>
                                      <p:to>
                                        <p:strVal val="visible"/>
                                      </p:to>
                                    </p:set>
                                    <p:animEffect transition="in" filter="wedge">
                                      <p:cBhvr>
                                        <p:cTn id="35" dur="1000"/>
                                        <p:tgtEl>
                                          <p:spTgt spid="24736"/>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24742"/>
                                        </p:tgtEl>
                                        <p:attrNameLst>
                                          <p:attrName>style.visibility</p:attrName>
                                        </p:attrNameLst>
                                      </p:cBhvr>
                                      <p:to>
                                        <p:strVal val="visible"/>
                                      </p:to>
                                    </p:set>
                                    <p:animEffect transition="in" filter="wedge">
                                      <p:cBhvr>
                                        <p:cTn id="38" dur="1000"/>
                                        <p:tgtEl>
                                          <p:spTgt spid="24742"/>
                                        </p:tgtEl>
                                      </p:cBhvr>
                                    </p:animEffect>
                                  </p:childTnLst>
                                </p:cTn>
                              </p:par>
                            </p:childTnLst>
                          </p:cTn>
                        </p:par>
                        <p:par>
                          <p:cTn id="39" fill="hold" nodeType="afterGroup">
                            <p:stCondLst>
                              <p:cond delay="5000"/>
                            </p:stCondLst>
                            <p:childTnLst>
                              <p:par>
                                <p:cTn id="40" presetID="20" presetClass="entr" presetSubtype="0" fill="hold" nodeType="afterEffect">
                                  <p:stCondLst>
                                    <p:cond delay="0"/>
                                  </p:stCondLst>
                                  <p:childTnLst>
                                    <p:set>
                                      <p:cBhvr>
                                        <p:cTn id="41" dur="1" fill="hold">
                                          <p:stCondLst>
                                            <p:cond delay="0"/>
                                          </p:stCondLst>
                                        </p:cTn>
                                        <p:tgtEl>
                                          <p:spTgt spid="24735"/>
                                        </p:tgtEl>
                                        <p:attrNameLst>
                                          <p:attrName>style.visibility</p:attrName>
                                        </p:attrNameLst>
                                      </p:cBhvr>
                                      <p:to>
                                        <p:strVal val="visible"/>
                                      </p:to>
                                    </p:set>
                                    <p:animEffect transition="in" filter="wedge">
                                      <p:cBhvr>
                                        <p:cTn id="42" dur="1000"/>
                                        <p:tgtEl>
                                          <p:spTgt spid="24735"/>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24741"/>
                                        </p:tgtEl>
                                        <p:attrNameLst>
                                          <p:attrName>style.visibility</p:attrName>
                                        </p:attrNameLst>
                                      </p:cBhvr>
                                      <p:to>
                                        <p:strVal val="visible"/>
                                      </p:to>
                                    </p:set>
                                    <p:animEffect transition="in" filter="wedge">
                                      <p:cBhvr>
                                        <p:cTn id="45" dur="1000"/>
                                        <p:tgtEl>
                                          <p:spTgt spid="24741"/>
                                        </p:tgtEl>
                                      </p:cBhvr>
                                    </p:animEffect>
                                  </p:childTnLst>
                                </p:cTn>
                              </p:par>
                            </p:childTnLst>
                          </p:cTn>
                        </p:par>
                        <p:par>
                          <p:cTn id="46" fill="hold" nodeType="afterGroup">
                            <p:stCondLst>
                              <p:cond delay="6000"/>
                            </p:stCondLst>
                            <p:childTnLst>
                              <p:par>
                                <p:cTn id="47" presetID="21" presetClass="entr" presetSubtype="4" fill="hold" nodeType="afterEffect">
                                  <p:stCondLst>
                                    <p:cond delay="0"/>
                                  </p:stCondLst>
                                  <p:childTnLst>
                                    <p:set>
                                      <p:cBhvr>
                                        <p:cTn id="48" dur="1" fill="hold">
                                          <p:stCondLst>
                                            <p:cond delay="0"/>
                                          </p:stCondLst>
                                        </p:cTn>
                                        <p:tgtEl>
                                          <p:spTgt spid="24737"/>
                                        </p:tgtEl>
                                        <p:attrNameLst>
                                          <p:attrName>style.visibility</p:attrName>
                                        </p:attrNameLst>
                                      </p:cBhvr>
                                      <p:to>
                                        <p:strVal val="visible"/>
                                      </p:to>
                                    </p:set>
                                    <p:animEffect transition="in" filter="wheel(4)">
                                      <p:cBhvr>
                                        <p:cTn id="49" dur="1000"/>
                                        <p:tgtEl>
                                          <p:spTgt spid="24737"/>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24745"/>
                                        </p:tgtEl>
                                        <p:attrNameLst>
                                          <p:attrName>style.visibility</p:attrName>
                                        </p:attrNameLst>
                                      </p:cBhvr>
                                      <p:to>
                                        <p:strVal val="visible"/>
                                      </p:to>
                                    </p:set>
                                    <p:animEffect transition="in" filter="wheel(4)">
                                      <p:cBhvr>
                                        <p:cTn id="52" dur="1000"/>
                                        <p:tgtEl>
                                          <p:spTgt spid="24745"/>
                                        </p:tgtEl>
                                      </p:cBhvr>
                                    </p:animEffect>
                                  </p:childTnLst>
                                </p:cTn>
                              </p:par>
                            </p:childTnLst>
                          </p:cTn>
                        </p:par>
                        <p:par>
                          <p:cTn id="53" fill="hold" nodeType="afterGroup">
                            <p:stCondLst>
                              <p:cond delay="7000"/>
                            </p:stCondLst>
                            <p:childTnLst>
                              <p:par>
                                <p:cTn id="54" presetID="21" presetClass="entr" presetSubtype="4" fill="hold" nodeType="afterEffect">
                                  <p:stCondLst>
                                    <p:cond delay="0"/>
                                  </p:stCondLst>
                                  <p:childTnLst>
                                    <p:set>
                                      <p:cBhvr>
                                        <p:cTn id="55" dur="1" fill="hold">
                                          <p:stCondLst>
                                            <p:cond delay="0"/>
                                          </p:stCondLst>
                                        </p:cTn>
                                        <p:tgtEl>
                                          <p:spTgt spid="24748"/>
                                        </p:tgtEl>
                                        <p:attrNameLst>
                                          <p:attrName>style.visibility</p:attrName>
                                        </p:attrNameLst>
                                      </p:cBhvr>
                                      <p:to>
                                        <p:strVal val="visible"/>
                                      </p:to>
                                    </p:set>
                                    <p:animEffect transition="in" filter="wheel(4)">
                                      <p:cBhvr>
                                        <p:cTn id="56" dur="1000"/>
                                        <p:tgtEl>
                                          <p:spTgt spid="24748"/>
                                        </p:tgtEl>
                                      </p:cBhvr>
                                    </p:animEffect>
                                  </p:childTnLst>
                                </p:cTn>
                              </p:par>
                              <p:par>
                                <p:cTn id="57" presetID="21" presetClass="entr" presetSubtype="4" fill="hold" grpId="0" nodeType="withEffect">
                                  <p:stCondLst>
                                    <p:cond delay="0"/>
                                  </p:stCondLst>
                                  <p:childTnLst>
                                    <p:set>
                                      <p:cBhvr>
                                        <p:cTn id="58" dur="1" fill="hold">
                                          <p:stCondLst>
                                            <p:cond delay="0"/>
                                          </p:stCondLst>
                                        </p:cTn>
                                        <p:tgtEl>
                                          <p:spTgt spid="24746"/>
                                        </p:tgtEl>
                                        <p:attrNameLst>
                                          <p:attrName>style.visibility</p:attrName>
                                        </p:attrNameLst>
                                      </p:cBhvr>
                                      <p:to>
                                        <p:strVal val="visible"/>
                                      </p:to>
                                    </p:set>
                                    <p:animEffect transition="in" filter="wheel(4)">
                                      <p:cBhvr>
                                        <p:cTn id="59" dur="1000"/>
                                        <p:tgtEl>
                                          <p:spTgt spid="24746"/>
                                        </p:tgtEl>
                                      </p:cBhvr>
                                    </p:animEffect>
                                  </p:childTnLst>
                                </p:cTn>
                              </p:par>
                            </p:childTnLst>
                          </p:cTn>
                        </p:par>
                        <p:par>
                          <p:cTn id="60" fill="hold" nodeType="afterGroup">
                            <p:stCondLst>
                              <p:cond delay="8000"/>
                            </p:stCondLst>
                            <p:childTnLst>
                              <p:par>
                                <p:cTn id="61" presetID="21" presetClass="entr" presetSubtype="4" fill="hold" nodeType="afterEffect">
                                  <p:stCondLst>
                                    <p:cond delay="0"/>
                                  </p:stCondLst>
                                  <p:childTnLst>
                                    <p:set>
                                      <p:cBhvr>
                                        <p:cTn id="62" dur="1" fill="hold">
                                          <p:stCondLst>
                                            <p:cond delay="0"/>
                                          </p:stCondLst>
                                        </p:cTn>
                                        <p:tgtEl>
                                          <p:spTgt spid="24738"/>
                                        </p:tgtEl>
                                        <p:attrNameLst>
                                          <p:attrName>style.visibility</p:attrName>
                                        </p:attrNameLst>
                                      </p:cBhvr>
                                      <p:to>
                                        <p:strVal val="visible"/>
                                      </p:to>
                                    </p:set>
                                    <p:animEffect transition="in" filter="wheel(4)">
                                      <p:cBhvr>
                                        <p:cTn id="63" dur="1000"/>
                                        <p:tgtEl>
                                          <p:spTgt spid="24738"/>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24747"/>
                                        </p:tgtEl>
                                        <p:attrNameLst>
                                          <p:attrName>style.visibility</p:attrName>
                                        </p:attrNameLst>
                                      </p:cBhvr>
                                      <p:to>
                                        <p:strVal val="visible"/>
                                      </p:to>
                                    </p:set>
                                    <p:animEffect transition="in" filter="wheel(4)">
                                      <p:cBhvr>
                                        <p:cTn id="66" dur="1000"/>
                                        <p:tgtEl>
                                          <p:spTgt spid="2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39" grpId="0" animBg="1"/>
      <p:bldP spid="24740" grpId="0" animBg="1"/>
      <p:bldP spid="24741" grpId="0" animBg="1"/>
      <p:bldP spid="24742" grpId="0" animBg="1"/>
      <p:bldP spid="24743" grpId="0" animBg="1"/>
      <p:bldP spid="24744" grpId="0" animBg="1"/>
      <p:bldP spid="24745" grpId="0" animBg="1"/>
      <p:bldP spid="24746" grpId="0" animBg="1"/>
      <p:bldP spid="247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28600" y="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9219"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9220"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679575" y="1668463"/>
            <a:ext cx="26638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43400" y="61595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a:solidFill>
                  <a:srgbClr val="FF0000"/>
                </a:solidFill>
                <a:latin typeface="Times New Roman" panose="02020603050405020304" pitchFamily="18" charset="0"/>
                <a:cs typeface="Times New Roman" panose="02020603050405020304" pitchFamily="18" charset="0"/>
              </a:rPr>
              <a:t>Miền Bắc</a:t>
            </a:r>
            <a:r>
              <a:rPr lang="en-US" altLang="vi-VN" sz="2800" b="1">
                <a:solidFill>
                  <a:srgbClr val="0000CC"/>
                </a:solidFill>
                <a:latin typeface="Times New Roman" panose="02020603050405020304" pitchFamily="18" charset="0"/>
                <a:cs typeface="Times New Roman" panose="02020603050405020304" pitchFamily="18" charset="0"/>
              </a:rPr>
              <a:t>: Tày, Nùng, Thái, Dao, Mông, Giáy, Tà ôi… </a:t>
            </a:r>
          </a:p>
        </p:txBody>
      </p:sp>
      <p:sp>
        <p:nvSpPr>
          <p:cNvPr id="17" name="Rectangle 16"/>
          <p:cNvSpPr/>
          <p:nvPr/>
        </p:nvSpPr>
        <p:spPr>
          <a:xfrm>
            <a:off x="4419600" y="3048000"/>
            <a:ext cx="44958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rgbClr val="FF0000"/>
                </a:solidFill>
                <a:latin typeface="Times New Roman" pitchFamily="18" charset="0"/>
                <a:cs typeface="Times New Roman" pitchFamily="18" charset="0"/>
              </a:rPr>
              <a:t>Miền Trung</a:t>
            </a:r>
            <a:r>
              <a:rPr lang="en-US" sz="2800" b="1">
                <a:solidFill>
                  <a:srgbClr val="0000CC"/>
                </a:solidFill>
                <a:latin typeface="Times New Roman" pitchFamily="18" charset="0"/>
                <a:cs typeface="Times New Roman" pitchFamily="18" charset="0"/>
              </a:rPr>
              <a:t>: Vân Kiều, Ba-na, Ê-đê, Gia-rai, Xơ-đăng… </a:t>
            </a:r>
          </a:p>
        </p:txBody>
      </p:sp>
      <p:cxnSp>
        <p:nvCxnSpPr>
          <p:cNvPr id="25" name="Straight Arrow Connector 24"/>
          <p:cNvCxnSpPr/>
          <p:nvPr/>
        </p:nvCxnSpPr>
        <p:spPr>
          <a:xfrm>
            <a:off x="2133600" y="3768725"/>
            <a:ext cx="2209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ền PP-Viền hoa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52"/>
          <p:cNvSpPr>
            <a:spLocks noChangeArrowheads="1"/>
          </p:cNvSpPr>
          <p:nvPr/>
        </p:nvSpPr>
        <p:spPr bwMode="auto">
          <a:xfrm>
            <a:off x="1828800" y="53498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Các dân tộc thiểu số ở miền Trung</a:t>
            </a:r>
            <a:r>
              <a:rPr lang="en-US" altLang="vi-VN" sz="2400">
                <a:latin typeface="Times New Roman" panose="02020603050405020304" pitchFamily="18" charset="0"/>
                <a:cs typeface="Times New Roman" panose="02020603050405020304" pitchFamily="18" charset="0"/>
              </a:rPr>
              <a:t> </a:t>
            </a:r>
          </a:p>
        </p:txBody>
      </p:sp>
      <p:pic>
        <p:nvPicPr>
          <p:cNvPr id="27801" name="Picture 153" descr="dan toc Bru- Vân Kiề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18288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2" name="Picture 154" descr="Cơ 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0"/>
            <a:ext cx="17526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3" name="Picture 155" descr="Khơ m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143000"/>
            <a:ext cx="1628775"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4" name="Picture 156" descr="Ê đ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143000"/>
            <a:ext cx="1752600" cy="2133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5" name="Picture 157" descr="Giarai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338" y="3962400"/>
            <a:ext cx="1863725"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6" name="Picture 158" descr="Ba 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962400"/>
            <a:ext cx="1676400"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7" name="Picture 159" descr="Chă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962400"/>
            <a:ext cx="1676400"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7808" name="Picture 160" descr="Xê đă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4813" y="3962400"/>
            <a:ext cx="1703387" cy="1981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809" name="AutoShape 161" descr="Divot"/>
          <p:cNvSpPr>
            <a:spLocks noChangeArrowheads="1"/>
          </p:cNvSpPr>
          <p:nvPr/>
        </p:nvSpPr>
        <p:spPr bwMode="auto">
          <a:xfrm>
            <a:off x="1116013" y="33655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Vân Kiều</a:t>
            </a:r>
          </a:p>
        </p:txBody>
      </p:sp>
      <p:sp>
        <p:nvSpPr>
          <p:cNvPr id="27810" name="AutoShape 162" descr="Divot"/>
          <p:cNvSpPr>
            <a:spLocks noChangeArrowheads="1"/>
          </p:cNvSpPr>
          <p:nvPr/>
        </p:nvSpPr>
        <p:spPr bwMode="auto">
          <a:xfrm>
            <a:off x="3276600" y="33528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Cơ-ho</a:t>
            </a:r>
          </a:p>
        </p:txBody>
      </p:sp>
      <p:sp>
        <p:nvSpPr>
          <p:cNvPr id="27811" name="AutoShape 163" descr="Divot"/>
          <p:cNvSpPr>
            <a:spLocks noChangeArrowheads="1"/>
          </p:cNvSpPr>
          <p:nvPr/>
        </p:nvSpPr>
        <p:spPr bwMode="auto">
          <a:xfrm>
            <a:off x="5257800" y="33655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Khơ-mú</a:t>
            </a:r>
          </a:p>
        </p:txBody>
      </p:sp>
      <p:sp>
        <p:nvSpPr>
          <p:cNvPr id="27812" name="AutoShape 164" descr="Divot"/>
          <p:cNvSpPr>
            <a:spLocks noChangeArrowheads="1"/>
          </p:cNvSpPr>
          <p:nvPr/>
        </p:nvSpPr>
        <p:spPr bwMode="auto">
          <a:xfrm>
            <a:off x="7239000" y="33528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Ê-đê</a:t>
            </a:r>
          </a:p>
        </p:txBody>
      </p:sp>
      <p:sp>
        <p:nvSpPr>
          <p:cNvPr id="27813" name="AutoShape 165" descr="Divot"/>
          <p:cNvSpPr>
            <a:spLocks noChangeArrowheads="1"/>
          </p:cNvSpPr>
          <p:nvPr/>
        </p:nvSpPr>
        <p:spPr bwMode="auto">
          <a:xfrm>
            <a:off x="12192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Gia-rai</a:t>
            </a:r>
          </a:p>
        </p:txBody>
      </p:sp>
      <p:sp>
        <p:nvSpPr>
          <p:cNvPr id="27814" name="AutoShape 166" descr="Divot"/>
          <p:cNvSpPr>
            <a:spLocks noChangeArrowheads="1"/>
          </p:cNvSpPr>
          <p:nvPr/>
        </p:nvSpPr>
        <p:spPr bwMode="auto">
          <a:xfrm>
            <a:off x="32766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Ba-na</a:t>
            </a:r>
          </a:p>
        </p:txBody>
      </p:sp>
      <p:sp>
        <p:nvSpPr>
          <p:cNvPr id="27815" name="AutoShape 167" descr="Divot"/>
          <p:cNvSpPr>
            <a:spLocks noChangeArrowheads="1"/>
          </p:cNvSpPr>
          <p:nvPr/>
        </p:nvSpPr>
        <p:spPr bwMode="auto">
          <a:xfrm>
            <a:off x="5334000" y="59563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Chăm</a:t>
            </a:r>
          </a:p>
        </p:txBody>
      </p:sp>
      <p:sp>
        <p:nvSpPr>
          <p:cNvPr id="27816" name="AutoShape 168" descr="Divot"/>
          <p:cNvSpPr>
            <a:spLocks noChangeArrowheads="1"/>
          </p:cNvSpPr>
          <p:nvPr/>
        </p:nvSpPr>
        <p:spPr bwMode="auto">
          <a:xfrm>
            <a:off x="7239000" y="5943600"/>
            <a:ext cx="806450" cy="29210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solidFill>
                  <a:srgbClr val="0000CC"/>
                </a:solidFill>
                <a:latin typeface="Times New Roman" panose="02020603050405020304" pitchFamily="18" charset="0"/>
                <a:cs typeface="Times New Roman" panose="02020603050405020304" pitchFamily="18" charset="0"/>
              </a:rPr>
              <a:t>Xơ</a:t>
            </a:r>
            <a:r>
              <a:rPr lang="en-US" altLang="vi-VN" sz="2400">
                <a:solidFill>
                  <a:srgbClr val="0000CC"/>
                </a:solidFill>
                <a:latin typeface="Times New Roman" panose="02020603050405020304" pitchFamily="18" charset="0"/>
                <a:cs typeface="Times New Roman" panose="02020603050405020304" pitchFamily="18" charset="0"/>
              </a:rPr>
              <a:t>-</a:t>
            </a:r>
            <a:r>
              <a:rPr lang="en-US" altLang="vi-VN" sz="2400" b="1">
                <a:solidFill>
                  <a:srgbClr val="0000CC"/>
                </a:solidFill>
                <a:latin typeface="Times New Roman" panose="02020603050405020304" pitchFamily="18" charset="0"/>
                <a:cs typeface="Times New Roman" panose="02020603050405020304" pitchFamily="18" charset="0"/>
              </a:rPr>
              <a:t>đăng</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801"/>
                                        </p:tgtEl>
                                        <p:attrNameLst>
                                          <p:attrName>style.visibility</p:attrName>
                                        </p:attrNameLst>
                                      </p:cBhvr>
                                      <p:to>
                                        <p:strVal val="visible"/>
                                      </p:to>
                                    </p:set>
                                    <p:anim to="" calcmode="lin" valueType="num">
                                      <p:cBhvr>
                                        <p:cTn id="7" dur="1" fill="hold"/>
                                        <p:tgtEl>
                                          <p:spTgt spid="2780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809"/>
                                        </p:tgtEl>
                                        <p:attrNameLst>
                                          <p:attrName>style.visibility</p:attrName>
                                        </p:attrNameLst>
                                      </p:cBhvr>
                                      <p:to>
                                        <p:strVal val="visible"/>
                                      </p:to>
                                    </p:set>
                                    <p:anim to="" calcmode="lin" valueType="num">
                                      <p:cBhvr>
                                        <p:cTn id="10" dur="1" fill="hold"/>
                                        <p:tgtEl>
                                          <p:spTgt spid="27809"/>
                                        </p:tgtEl>
                                        <p:attrNameLst>
                                          <p:attrName/>
                                        </p:attrNameLst>
                                      </p:cBhvr>
                                    </p:anim>
                                  </p:childTnLst>
                                </p:cTn>
                              </p:par>
                            </p:childTnLst>
                          </p:cTn>
                        </p:par>
                        <p:par>
                          <p:cTn id="11" fill="hold" nodeType="afterGroup">
                            <p:stCondLst>
                              <p:cond delay="0"/>
                            </p:stCondLst>
                            <p:childTnLst>
                              <p:par>
                                <p:cTn id="12" presetID="24" presetClass="entr" presetSubtype="0" fill="hold" nodeType="afterEffect">
                                  <p:stCondLst>
                                    <p:cond delay="0"/>
                                  </p:stCondLst>
                                  <p:childTnLst>
                                    <p:set>
                                      <p:cBhvr>
                                        <p:cTn id="13" dur="1" fill="hold">
                                          <p:stCondLst>
                                            <p:cond delay="0"/>
                                          </p:stCondLst>
                                        </p:cTn>
                                        <p:tgtEl>
                                          <p:spTgt spid="27802"/>
                                        </p:tgtEl>
                                        <p:attrNameLst>
                                          <p:attrName>style.visibility</p:attrName>
                                        </p:attrNameLst>
                                      </p:cBhvr>
                                      <p:to>
                                        <p:strVal val="visible"/>
                                      </p:to>
                                    </p:set>
                                    <p:anim to="" calcmode="lin" valueType="num">
                                      <p:cBhvr>
                                        <p:cTn id="14" dur="1" fill="hold"/>
                                        <p:tgtEl>
                                          <p:spTgt spid="27802"/>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27810"/>
                                        </p:tgtEl>
                                        <p:attrNameLst>
                                          <p:attrName>style.visibility</p:attrName>
                                        </p:attrNameLst>
                                      </p:cBhvr>
                                      <p:to>
                                        <p:strVal val="visible"/>
                                      </p:to>
                                    </p:set>
                                    <p:anim to="" calcmode="lin" valueType="num">
                                      <p:cBhvr>
                                        <p:cTn id="17" dur="1" fill="hold"/>
                                        <p:tgtEl>
                                          <p:spTgt spid="27810"/>
                                        </p:tgtEl>
                                        <p:attrNameLst>
                                          <p:attrName/>
                                        </p:attrNameLst>
                                      </p:cBhvr>
                                    </p:anim>
                                  </p:childTnLst>
                                </p:cTn>
                              </p:par>
                            </p:childTnLst>
                          </p:cTn>
                        </p:par>
                        <p:par>
                          <p:cTn id="18" fill="hold" nodeType="afterGroup">
                            <p:stCondLst>
                              <p:cond delay="0"/>
                            </p:stCondLst>
                            <p:childTnLst>
                              <p:par>
                                <p:cTn id="19" presetID="24" presetClass="entr" presetSubtype="0" fill="hold" nodeType="afterEffect">
                                  <p:stCondLst>
                                    <p:cond delay="0"/>
                                  </p:stCondLst>
                                  <p:childTnLst>
                                    <p:set>
                                      <p:cBhvr>
                                        <p:cTn id="20" dur="1" fill="hold">
                                          <p:stCondLst>
                                            <p:cond delay="0"/>
                                          </p:stCondLst>
                                        </p:cTn>
                                        <p:tgtEl>
                                          <p:spTgt spid="27803"/>
                                        </p:tgtEl>
                                        <p:attrNameLst>
                                          <p:attrName>style.visibility</p:attrName>
                                        </p:attrNameLst>
                                      </p:cBhvr>
                                      <p:to>
                                        <p:strVal val="visible"/>
                                      </p:to>
                                    </p:set>
                                    <p:anim to="" calcmode="lin" valueType="num">
                                      <p:cBhvr>
                                        <p:cTn id="21" dur="1" fill="hold"/>
                                        <p:tgtEl>
                                          <p:spTgt spid="2780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27811"/>
                                        </p:tgtEl>
                                        <p:attrNameLst>
                                          <p:attrName>style.visibility</p:attrName>
                                        </p:attrNameLst>
                                      </p:cBhvr>
                                      <p:to>
                                        <p:strVal val="visible"/>
                                      </p:to>
                                    </p:set>
                                    <p:anim to="" calcmode="lin" valueType="num">
                                      <p:cBhvr>
                                        <p:cTn id="24" dur="1" fill="hold"/>
                                        <p:tgtEl>
                                          <p:spTgt spid="27811"/>
                                        </p:tgtEl>
                                        <p:attrNameLst>
                                          <p:attrName/>
                                        </p:attrNameLst>
                                      </p:cBhvr>
                                    </p:anim>
                                  </p:childTnLst>
                                </p:cTn>
                              </p:par>
                            </p:childTnLst>
                          </p:cTn>
                        </p:par>
                        <p:par>
                          <p:cTn id="25" fill="hold" nodeType="afterGroup">
                            <p:stCondLst>
                              <p:cond delay="0"/>
                            </p:stCondLst>
                            <p:childTnLst>
                              <p:par>
                                <p:cTn id="26" presetID="24" presetClass="entr" presetSubtype="0" fill="hold" nodeType="afterEffect">
                                  <p:stCondLst>
                                    <p:cond delay="0"/>
                                  </p:stCondLst>
                                  <p:childTnLst>
                                    <p:set>
                                      <p:cBhvr>
                                        <p:cTn id="27" dur="1" fill="hold">
                                          <p:stCondLst>
                                            <p:cond delay="0"/>
                                          </p:stCondLst>
                                        </p:cTn>
                                        <p:tgtEl>
                                          <p:spTgt spid="27804"/>
                                        </p:tgtEl>
                                        <p:attrNameLst>
                                          <p:attrName>style.visibility</p:attrName>
                                        </p:attrNameLst>
                                      </p:cBhvr>
                                      <p:to>
                                        <p:strVal val="visible"/>
                                      </p:to>
                                    </p:set>
                                    <p:anim to="" calcmode="lin" valueType="num">
                                      <p:cBhvr>
                                        <p:cTn id="28" dur="1" fill="hold"/>
                                        <p:tgtEl>
                                          <p:spTgt spid="27804"/>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27812"/>
                                        </p:tgtEl>
                                        <p:attrNameLst>
                                          <p:attrName>style.visibility</p:attrName>
                                        </p:attrNameLst>
                                      </p:cBhvr>
                                      <p:to>
                                        <p:strVal val="visible"/>
                                      </p:to>
                                    </p:set>
                                    <p:anim to="" calcmode="lin" valueType="num">
                                      <p:cBhvr>
                                        <p:cTn id="31" dur="1" fill="hold"/>
                                        <p:tgtEl>
                                          <p:spTgt spid="27812"/>
                                        </p:tgtEl>
                                        <p:attrNameLst>
                                          <p:attrName/>
                                        </p:attrNameLst>
                                      </p:cBhvr>
                                    </p:anim>
                                  </p:childTnLst>
                                </p:cTn>
                              </p:par>
                            </p:childTnLst>
                          </p:cTn>
                        </p:par>
                        <p:par>
                          <p:cTn id="32" fill="hold" nodeType="afterGroup">
                            <p:stCondLst>
                              <p:cond delay="0"/>
                            </p:stCondLst>
                            <p:childTnLst>
                              <p:par>
                                <p:cTn id="33" presetID="21" presetClass="entr" presetSubtype="4" fill="hold" nodeType="afterEffect">
                                  <p:stCondLst>
                                    <p:cond delay="0"/>
                                  </p:stCondLst>
                                  <p:childTnLst>
                                    <p:set>
                                      <p:cBhvr>
                                        <p:cTn id="34" dur="1" fill="hold">
                                          <p:stCondLst>
                                            <p:cond delay="0"/>
                                          </p:stCondLst>
                                        </p:cTn>
                                        <p:tgtEl>
                                          <p:spTgt spid="27805"/>
                                        </p:tgtEl>
                                        <p:attrNameLst>
                                          <p:attrName>style.visibility</p:attrName>
                                        </p:attrNameLst>
                                      </p:cBhvr>
                                      <p:to>
                                        <p:strVal val="visible"/>
                                      </p:to>
                                    </p:set>
                                    <p:animEffect transition="in" filter="wheel(4)">
                                      <p:cBhvr>
                                        <p:cTn id="35" dur="1000"/>
                                        <p:tgtEl>
                                          <p:spTgt spid="27805"/>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813"/>
                                        </p:tgtEl>
                                        <p:attrNameLst>
                                          <p:attrName>style.visibility</p:attrName>
                                        </p:attrNameLst>
                                      </p:cBhvr>
                                      <p:to>
                                        <p:strVal val="visible"/>
                                      </p:to>
                                    </p:set>
                                    <p:animEffect transition="in" filter="wheel(4)">
                                      <p:cBhvr>
                                        <p:cTn id="38" dur="1000"/>
                                        <p:tgtEl>
                                          <p:spTgt spid="27813"/>
                                        </p:tgtEl>
                                      </p:cBhvr>
                                    </p:animEffect>
                                  </p:childTnLst>
                                </p:cTn>
                              </p:par>
                            </p:childTnLst>
                          </p:cTn>
                        </p:par>
                        <p:par>
                          <p:cTn id="39" fill="hold" nodeType="afterGroup">
                            <p:stCondLst>
                              <p:cond delay="1000"/>
                            </p:stCondLst>
                            <p:childTnLst>
                              <p:par>
                                <p:cTn id="40" presetID="21" presetClass="entr" presetSubtype="4" fill="hold" nodeType="afterEffect">
                                  <p:stCondLst>
                                    <p:cond delay="0"/>
                                  </p:stCondLst>
                                  <p:childTnLst>
                                    <p:set>
                                      <p:cBhvr>
                                        <p:cTn id="41" dur="1" fill="hold">
                                          <p:stCondLst>
                                            <p:cond delay="0"/>
                                          </p:stCondLst>
                                        </p:cTn>
                                        <p:tgtEl>
                                          <p:spTgt spid="27806"/>
                                        </p:tgtEl>
                                        <p:attrNameLst>
                                          <p:attrName>style.visibility</p:attrName>
                                        </p:attrNameLst>
                                      </p:cBhvr>
                                      <p:to>
                                        <p:strVal val="visible"/>
                                      </p:to>
                                    </p:set>
                                    <p:animEffect transition="in" filter="wheel(4)">
                                      <p:cBhvr>
                                        <p:cTn id="42" dur="1000"/>
                                        <p:tgtEl>
                                          <p:spTgt spid="27806"/>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27814"/>
                                        </p:tgtEl>
                                        <p:attrNameLst>
                                          <p:attrName>style.visibility</p:attrName>
                                        </p:attrNameLst>
                                      </p:cBhvr>
                                      <p:to>
                                        <p:strVal val="visible"/>
                                      </p:to>
                                    </p:set>
                                    <p:animEffect transition="in" filter="wheel(4)">
                                      <p:cBhvr>
                                        <p:cTn id="45" dur="1000"/>
                                        <p:tgtEl>
                                          <p:spTgt spid="27814"/>
                                        </p:tgtEl>
                                      </p:cBhvr>
                                    </p:animEffect>
                                  </p:childTnLst>
                                </p:cTn>
                              </p:par>
                            </p:childTnLst>
                          </p:cTn>
                        </p:par>
                        <p:par>
                          <p:cTn id="46" fill="hold" nodeType="afterGroup">
                            <p:stCondLst>
                              <p:cond delay="2000"/>
                            </p:stCondLst>
                            <p:childTnLst>
                              <p:par>
                                <p:cTn id="47" presetID="21" presetClass="entr" presetSubtype="4" fill="hold" nodeType="afterEffect">
                                  <p:stCondLst>
                                    <p:cond delay="0"/>
                                  </p:stCondLst>
                                  <p:childTnLst>
                                    <p:set>
                                      <p:cBhvr>
                                        <p:cTn id="48" dur="1" fill="hold">
                                          <p:stCondLst>
                                            <p:cond delay="0"/>
                                          </p:stCondLst>
                                        </p:cTn>
                                        <p:tgtEl>
                                          <p:spTgt spid="27807"/>
                                        </p:tgtEl>
                                        <p:attrNameLst>
                                          <p:attrName>style.visibility</p:attrName>
                                        </p:attrNameLst>
                                      </p:cBhvr>
                                      <p:to>
                                        <p:strVal val="visible"/>
                                      </p:to>
                                    </p:set>
                                    <p:animEffect transition="in" filter="wheel(4)">
                                      <p:cBhvr>
                                        <p:cTn id="49" dur="1000"/>
                                        <p:tgtEl>
                                          <p:spTgt spid="27807"/>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27815"/>
                                        </p:tgtEl>
                                        <p:attrNameLst>
                                          <p:attrName>style.visibility</p:attrName>
                                        </p:attrNameLst>
                                      </p:cBhvr>
                                      <p:to>
                                        <p:strVal val="visible"/>
                                      </p:to>
                                    </p:set>
                                    <p:animEffect transition="in" filter="wheel(4)">
                                      <p:cBhvr>
                                        <p:cTn id="52" dur="1000"/>
                                        <p:tgtEl>
                                          <p:spTgt spid="27815"/>
                                        </p:tgtEl>
                                      </p:cBhvr>
                                    </p:animEffect>
                                  </p:childTnLst>
                                </p:cTn>
                              </p:par>
                            </p:childTnLst>
                          </p:cTn>
                        </p:par>
                        <p:par>
                          <p:cTn id="53" fill="hold" nodeType="afterGroup">
                            <p:stCondLst>
                              <p:cond delay="3000"/>
                            </p:stCondLst>
                            <p:childTnLst>
                              <p:par>
                                <p:cTn id="54" presetID="21" presetClass="entr" presetSubtype="4" fill="hold" nodeType="afterEffect">
                                  <p:stCondLst>
                                    <p:cond delay="0"/>
                                  </p:stCondLst>
                                  <p:childTnLst>
                                    <p:set>
                                      <p:cBhvr>
                                        <p:cTn id="55" dur="1" fill="hold">
                                          <p:stCondLst>
                                            <p:cond delay="0"/>
                                          </p:stCondLst>
                                        </p:cTn>
                                        <p:tgtEl>
                                          <p:spTgt spid="27808"/>
                                        </p:tgtEl>
                                        <p:attrNameLst>
                                          <p:attrName>style.visibility</p:attrName>
                                        </p:attrNameLst>
                                      </p:cBhvr>
                                      <p:to>
                                        <p:strVal val="visible"/>
                                      </p:to>
                                    </p:set>
                                    <p:animEffect transition="in" filter="wheel(4)">
                                      <p:cBhvr>
                                        <p:cTn id="56" dur="1000"/>
                                        <p:tgtEl>
                                          <p:spTgt spid="27808"/>
                                        </p:tgtEl>
                                      </p:cBhvr>
                                    </p:animEffect>
                                  </p:childTnLst>
                                </p:cTn>
                              </p:par>
                              <p:par>
                                <p:cTn id="57" presetID="21" presetClass="entr" presetSubtype="4" fill="hold" grpId="0" nodeType="withEffect">
                                  <p:stCondLst>
                                    <p:cond delay="0"/>
                                  </p:stCondLst>
                                  <p:childTnLst>
                                    <p:set>
                                      <p:cBhvr>
                                        <p:cTn id="58" dur="1" fill="hold">
                                          <p:stCondLst>
                                            <p:cond delay="0"/>
                                          </p:stCondLst>
                                        </p:cTn>
                                        <p:tgtEl>
                                          <p:spTgt spid="27816"/>
                                        </p:tgtEl>
                                        <p:attrNameLst>
                                          <p:attrName>style.visibility</p:attrName>
                                        </p:attrNameLst>
                                      </p:cBhvr>
                                      <p:to>
                                        <p:strVal val="visible"/>
                                      </p:to>
                                    </p:set>
                                    <p:animEffect transition="in" filter="wheel(4)">
                                      <p:cBhvr>
                                        <p:cTn id="59" dur="1000"/>
                                        <p:tgtEl>
                                          <p:spTgt spid="27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9" grpId="0"/>
      <p:bldP spid="27810" grpId="0"/>
      <p:bldP spid="27811" grpId="0"/>
      <p:bldP spid="27812" grpId="0"/>
      <p:bldP spid="27813" grpId="0"/>
      <p:bldP spid="27814" grpId="0"/>
      <p:bldP spid="27815" grpId="0"/>
      <p:bldP spid="278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65100" y="-71438"/>
            <a:ext cx="86868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400" b="1">
                <a:latin typeface="Times New Roman" panose="02020603050405020304" pitchFamily="18" charset="0"/>
                <a:cs typeface="Times New Roman" panose="02020603050405020304" pitchFamily="18" charset="0"/>
              </a:rPr>
              <a:t>Một số dân tộc thiểu số ở nước ta</a:t>
            </a:r>
          </a:p>
        </p:txBody>
      </p:sp>
      <p:sp>
        <p:nvSpPr>
          <p:cNvPr id="6146" name="AutoShape 2" descr="data:image/jpeg;base64,/9j/4AAQSkZJRgABAQAAAQABAAD/2wCEAAkGBhQSERQUExQVFRQWFxUYGBUUGBQdFhcVGBUVFRUUFxcXHCYeFx0jHRcUHy8gJCgpLCwsFR4xNTAqNSYrLCkBCQoKDgwOGg8PGiwkHyUsLCwpLCksLCwsKSwsKiwsLCwsLCwsLCwpLSwsLCwsLCwuKSw0KSwpLCwsLCwqLCotLf/AABEIAOUA3AMBIgACEQEDEQH/xAAcAAACAgMBAQAAAAAAAAAAAAAEBgMFAAIHAQj/xABCEAACAQMCBAQEBAQEAwcFAAABAgMABBESIQUGMUETIlFhMnGBkQcUQqEjUrHBFTPh8GJyoiRDU4KSstEWNERz8f/EABoBAAIDAQEAAAAAAAAAAAAAAAIDAQQFAAb/xAA1EQABAwIEBAUDAwMFAQAAAAABAAIRAyEEEjFBUWFx8BMikaGxBcHRMkKBI6LhUmKywvEU/9oADAMBAAIRAxEAPwBVNwTUDwFq1Rcd6njk01V00VZVlzaaTWmKs2IbNRQ2YOc0YfxUwhoJcA0JJLk5xVynC9s1BcWq9KgPErkLEmayJcGt44iOleBMHJpqJSOox0qGBSMijfEWsjIOaEFQAhLNMHrRy2ynrQJQKc9B60dwS8tpH8N3aNm2jlYAwBz0EoGG0n+YHbuK5wMSiawusFFPw8dq8XSo3YV5xLizRSvb3VtHqRireHmNh7qQSDkEEEjcEVSXduQviISYidiQAy+gcDOD8tqJoEXKb4HAzx5K11K26kd9sjO3tmplgYrqKsF6asHGfTNKpk9x/v6U18tXzRWHEJXbYpDCi56yvJrB+aqjHNS+GhC2mHWUTtpqa3uzVNDxpW2fUPfrj6dx8t/nVtBCdIbqGGVI6EdMj9xQvbZBlIupZ5c1Ca8lbevC4NABCEhYJx6V7rz02NaiCvHTHTrRKYRcTGiNVBQs1E27k0DgpWSSmg5Ls5xRN4+KrPF1GuaJXK0t5sjeon61FG3YV66nNcFKLAGM0FNMe1S69jQs79q4C6BS25Jo+1uMVVqcUfZjAqHBcjfF1DbahHG+9bteAUPdSkjINC1pBULZ5wBQzzZoDxTnepASacBCIFGiPNeF1iUs5+Q7k+gra3Y1Q8avdcmOy7dds9z/AL9KJolELqPiHETIxzsOyjp/qaFDE9f9K0dtztXmr1pqOE18am/OWcV1nM0GmC49WUf/AG8p9dhoJ9hVHYcSMRPdTsydmHv70VyxfhZWjkx4U6GJ/YN8D/NW0n71USqUYqeqkg/MEg0hliWHTUdD+D9k8uIio3VT8StFV8x7o26+vyqXiLBI44gSWGXk9NZACrj1Ve/qxoEyMSNzt39/apo1Hfr8+/1o8pJF0LniSQNVEYmGMq2D0yDuPUetXvC7pkgcHqHQoCD+rIfA7g4U/MUTd3BazgYb+Gzxn27r/v3qqW5PqM+pH7e1GLqXt8M8QR8j7H4TaLcFVYbakVwD1wdj9iCPtXqWORsKXbbiRU9dx0zuMDt7infmGQQxK8Kqr+FbyyR5ONMy9Rk5GGHT0YelA4AEBAKeeS1VKxDvtW3hoKK4fwi6uYDOtvJo3IbAAZQOq6iM9DsOu3rQ1tZsygjzAgEEeh3FLIhKi6xo1qGdwvSiTw1wdxiq/icZWhUKO8nBWquM4NbTS7VBCd96YBChWUB70TqzQkRHrRagYoCFK0VeuK8a1yRWwG9SKuDvQzCAqRbNe9bhcEAVHI/pUttCS3tXAHVcAgb20OrNDOh6Zq9vrTbrVc9oetGHIoQgiA60RFbbVKIs1NDAzEKilmPRVBJP0FcVyht5FSSFWO8kiIPQZYAk+wzS/wAY4Ph3aPzAMwZf1IwJDDHcZBo/njgNzazKZlIUgaJFOYztkhWG2oHqOu1Q3kzXANzEcSgAzoPUbGZfVW6sOxJ7GuMtIKs0MuUtIn575Jfr350a9wknxDQ/8y9D7kUJJHjuD8jTQVDmRcGQvM1NdqzjxWO8jHHvjGpvuQPvQ+qirt/8sdljX7nLH9yag6hQNCookqXFaLR/D+GSzMFijdyeyKT6e22MjrRoDxRXD2zbTr6FGHz/ANrVcUp2seRJYVl/NSQ26MmzM4YtjqyqmSep39QaxvyViYzbxtfTSbxPLgQgh9I0onxtqUjr9KgWkpr3Z6THNvaPcn7qt5N5OlvJVLLpt1ZTJK2AoH8qk9ScY29afLziVpb3UzzEXMrqCyaf+zw240+GArDMjAAb7d9qXPxG5lnZIrZ/KSiySquQmok4RfUAgkk9T8qr+Joq28U4YMZLWFCMHylHaPB9yFG3t70sjMC7fbomUWh7crrbmOhkSFc2fN8t1xKSCa5CwyeLChRSoTfMDRKCSj6lUDJPXFT8Juo7W5itp5ArmINKGG0VwzFggx8OVK6h2Y1UcYt44L24vJv8uOUCBEypkl0IcrnfSgOonucDvS7z0dPEJ2XVu4cFzliHVXySD79Kmc5jh37KHDKPN2F2+94ECDtvXOOZbEqTnpTDwDm1pIsFssixk5/lZAVP03H0pd5j4q0hOaWReUmoMpISpcLWtvHmiJKxRimJSntrTNG+EB1xQnj6VzVVPxIk9aHLKkJgnBBwRgivUbNX3HbdXOtetU2oDrSRMAkJQIdotHIAzRFjceXNB3EgA3ry3nyMCjEwmBF3EpasaIkVHGpBqwjcYrkYCppJSDijuE3jxs0upkRUdXddviQgIGyME4OMEdqgvIsny9aMncxWUcJIzdTHKZGWjEZCgjGRluhyPrtRW3QgNzBrt1V8t84XKW90Wl8RY1j0xTDUpLOExuDvgnqfWstuarPR4r2ircBio8DWi6Sv+YMNgMCMYxjzHY0HYWwFle+GSwf8uNOncHWxIYnocCgxBp4c5IAb8ygGQdWPCJODjpnHfvTjDhCc+kcuX4/IVlKeHTq8pSaHDKpCsmnLhiGAxt8J9q1h4Vw0qXL3WhW0lsREamUlBkbjdT2+1VvDYlNld5zqU25G22NbD+9EW1qg4bqJbU90AF/SVSIkn/qFSG2gcEtwe5pGnPeEbw/hfDJCSr3eETxHDeGMqvxAYGcnIPtg9etG8LThkkmhLSd9CSPqeY+YRgyYKgdwMbdqruXGVXlBRmBgmBCYyMqBk56gdaY+VOX5EzKEJ8ki4XGcMhUnfsMg1xLRChrH1AWAxz3CF4FzNatcLEnD7ZI5GPmcFmUbuCCxIGCOnptQ3MnPVxLFb6JRGskbNIkPlGvxGQkgbgkAVZ8G5dMd3EQiNjUcOuoHCtny96qeYeFSNa2RONISYAKoXT/FJ0k9ScHIz2xUgy1d4Lm3m3DpP59lpPGxtbSRskNFcrljliwlBOc79DU1terb2NvNnVcfx0hXb+GHYEykddhq0+7VXyRyJYRZKEJcSDRqbXiREJOOgB0dR617dz+Nw/xGP8RbnRpA2CGEaFHoBp2pbm5iRsRf8Iw0Na0NuQSek6+ik57mczxLJnKW1uu4wd4w5J9ySaLWDxrGzRSVIabWx+FI43EjSH5Z+u1Qc/Wzf4g6Z1uVhyBnyt4KZQ9gR1IGwzVxZTw/kFPiaFtp1EwQEuUcKYn+IeQOBkDrj23io79rd0dJ7iPE0B1HUaKh/EHiLTXh1ElFSLSMEDQ0auSB75Jz/wDFB8+8OjgvDHFgqI4t1BAJKAg4JO+NP9ds4qw/EC9hdoxHIJJU1CRkVRGQcMukjAJ33wMeb1zS61008iGQ50Ki5xuVQaVB9TsBUkQZ6qD5323VzwW7ZbllBwBAqtvt5Qp/0+tHXr5NUt0v5ZH8TBuJsZTvDHqD4b0diqjHYA567MdyAw1dMgH7jNKzCJUVx55VLKMVqDUrwnetHhIWmBJQN7d7VUNLRF+29BZogiC6Ba8UxnVvVjd8HLRiRcZ64qmwPSj7TirIcMfL6UFRzi0NGyFmVgNtVWKSWwRVzb8MAGVqC7/ieZBt/vNQJeae+K57SAFLHyEdbruc1uF3O9R2U4J3NEv4Y70tFKHeAUt848UYmKLtH5kbJyNXUfQgEfWmd5Vqk5h4YJULLu6Db3HUimNg6obTKGtnL2l00YOZBG0gDKBGyMzscHchwSRg7YYelDRX8h4c41HC3Kf9Ub5Gf/KK24bxprfh8qKcPPLHjHUJECWb5FiFHyarGw4jC3CrhXKmczR6IgoGT8Xi7EZGFYH0On1rmyJB0VkPnv3VTweUNb3gbJbw4iOn6ZRk/TIqxnjU2FoACG8S4JydicoAQPkMfSoeV7dSLyRmCrHbOMaRpZpCEVcex3+YFMTWSSWVhKp8wDwuoxgFCGB+ZDAn11VLqoaO+qTFRz4m32jT1upuS+GpEWeUA6o3XzdBqH+ldKj4UrQhBkHbcEjpv23x61X8j2MQ3lx02Hf1P0wDn5mrmCcBiUbKnUFYAgYIOnr9BSC85Q5XfDblIAjmgordEnywypVycHGMLnt7gUn81IDbWwUD+GZVYjqWypGo9zppvvINSkZI2xkfMH+tL9/a6gQ2zdcdj21D1oM5kELjSB1SpwuwS6t54sfxB4bqdsjBIPv3pp5I/DNWtYppS4cS+MYh+owuRGqqTpYMA2538wxikSWU2t0rg+XPm/5ScN/802cySz/l3WKVgkgXUoJ+EHI0n9Oehx1FONWDfQpLKQExquecd5lllu7iYgI0zuWXG6jpoJ67AAH5VWQ3bLrwfjUqwP6gTn9iAR7isuYiMg7EUGrkf60wAbJMmIK3c0Ra8WaIHwgFJ/X1cD/hJ+H5jegmNaGpLQ6xUtcW6LZ3JJJJJPUnqT86eHkOhMfyJ0/5RSIK6Db2ZWOIHsqg/b/+0urAhJqGF4lvgZY0JcSg9Kn4k+21B2kJahB3KBgLtFQ8ThwarcU4cX4Z5c0pSJg4prHA6KxlcNU/AY7VFOpIpsm5cZjnSKq+KcO8FctioDIukAFV3DLvQcEbb0Tf8uGXEi+21U/+IDfanjluYmMMelC4PcRCZnysyxzSo/BpVI8pqOe1dDk5+VdXswjjcCl/mjhAU6h0ppZFkO0pGQs3WrGCA/OpcD0oyWZdIC9aAWUhvNc447w8QzMuDjYjHYHfFBGbbAwB7dT8zTnzLYAxtLjzKBkdmUHow9s5B6iklnHYY+tEmB1rI/h0zaWiXo5Un30aiq/LJz9KZuDySFUjTGnVq39SAv8AQVS8BtcXEWezL9jT1Ly66NqhGe+PQ0p7honU6Z1V1DJcxKPKrpjcZ3q44bxoSYBUofQj+lKdzYXxClZUXbzKxGBvtg9elXPCLeUN5irYIwwx5h327VXdKshMly+FzShxETXBx5Y09T1p5urL+HmlPiPBWdgGJ0Y3C5ySe+R0xUXBU6qkvuUInTT4uW9SRuTRXAbnCflbjaVBhSekkfYqT1I6GpuE8ioCSZJyT31Yx/XP1pnbl6LSA41kdC+Mj5YAozJ6Lg0a6Lj3OXCvDl6denvVCeBuULjBHp3rp/4gcN1BCBvkj9tv6UiKCu520kn0zgbj74+9G15DbJZpAvulY0Xw7gzzBig+EZ3zj+lRG2OfMQo3yf8ASuocvXsYEMcY/hhBg9znck++c1ZBlUngs1CQOF8FIfVICAp6Eblh6jtTnBMGUUXcxoXnZ10amGlMjOFXGs47scn5AVRtcAEgdKVVbZId5kRxFloS0mXPWqril2RVPFfNnY0AYS2FawzhTeCU8XZBWk+8txrNWcN0xWq24Q6qRSBaSFs1/Dc0OAXUbPm1skHf5ClXnDi7yPg9M1d8B4dqGSKi5k4JtkCn1KgbYLEY2blKTSgp70zfh5cmQOhPw0qY0Ng0TwyeSCUvFjBG49aYxyh7YuF13htuwJ67Vtx8Hw8Uh2/4jSptoyfnUF5z/O4x4Z+9MsgLiQArNocVqNjStNxqdt9OKFFzcntQrk8CIMCDgg7EHpj0qjveQELIYyVBbzDIwq9SRnf2x70JZT3HerS3uZsjNTKlBDg5trlFO65Uq2OoznSfcYrq3D4gaTLyxZyjfykH6dx9iacOG3OwI6YpDxeVfoPlsKy/wSM7kURDZIvlUAUNJxDANQR8SZELFCxJyMdaEwE0gpp/LgpigmgUbHGaqRzcoTvqx8PfNbSX7zIp0FMb79TXZwdEOUjVWRiAoS4ehIeIE7HrXry5ri4EJjWwqfmO21qAOucg/wB/61y3nLCYjHU5P/lB7+pJ/pXQ+dOP/lYlfGolwuM42wSd/pXK+buJma5dsYGlAo9F0KR8+prqTJMpNapAypean7lVSBEG2Onp9aR7eAs6gd2Ufc4ro9rE3iIcd6sOICoFS8asckmlpoyKc+L5BxjqKpPyBPak1KrQNUtJnFnNDcOjy1WnMFrpNQcItSaIPBbKYFc28O1THgZO+KP4fYHbam+ysBoG1KzhODnREo6ztwqgAVlzaBgQamWMrjNB8Q4l4ZA9apB50RTFki8z8H0kkVS2SuOxwfaurty2s8Zc9TvSysQgJDr02/1rQbTc0CUkvBkBLfC7L+NuD9qZxw1D+nf0xTPwyyheIOFGTV3Hw5WZWCjYb1bp0c91UqVwzQLmjNEracDNSKUBxpxnptTnxHgkMjM+ACPlQ11HGyjSBkYpDy1pWk3DO8PMTrdK1wdAyFP2org19G/lK+fsKYL+xDoOgpV4QcXq4Gw6nt8qLM2FT6ppt7R9DMUIAB3/AGoq7tzGR6EbfTYirPil7piC4GGKD3xrBIH0FZxFhIMj/ZrqzPKCCm0auR8FVBBI+VbQ8yRtmNQWZeqkEY+netkGDpNeXnDlOGKBv2P0Ybg1VGq05BK8jtnJBEG5zgkjG3XapZeZHQaWhJbbyxkFsHODpPQbetQm7jGP83btrP16Cp7VS+yoET26n5nqaOGjdEWnV0LWEs3mZSuexIJHscbVJJNijbhAB8qpriTfFLNlLLrnP4o8V1ypCD/lgs3sz4wPsB96V7mDUyknqkZ+mgD+1ScwxMLqcPnV4j5++37YqbiGyW7djGF+qsf7MKtsbAAWXUdmcSrnlvhqNKnl8ylMY+HGTk/Y/euiWPCxgAjBG9cw4DxPw5EbHQjI9u4rr8HEFZQynIIyD/v/AH1rLxodISiYQd5w8FhtWj8NGOlWwmB/2Khnk2rKdmJUZly/m3hmW2FecucHO2RTpd8NEh3FEWHCwnarraxyZVIcs4fwbptTDBw3A6VJw7TV7GFxVqkwgXTmpOurjbFV1/w7xAPpUtzcYrI7kGqDKr8sJbqhLpKKt+J+GgUdhjtSzx2QSBiMZ9KuLnDDAoF+FIExvk1p0cQ948yWOSreAcRkTdsaR03NT3vPUgJCf3oeLhLAnzHHpRi2KZGwq34zmKHU2EeZVFtxqYqzs3XqMUfFxMlMrmiP8NjBPv2qVLdUGAKp1K2YrjXdEAqqZ7hhqDH5UdwrgzKdRO5+dGLKB2o6K6qu6qSgD0XONSICRs3rvkKe3XG43qa1hY96p5r4527DBHud/wClF23FtJAJ61Je6Ap8S8L3mm9aGESKuohlBG+SpznGO+wr3l/mWK4TUjZ6alPxKfRh/ejeI2vjQ4UgHIYE9AVOrOew2OfbNK/BuXFtZJHU+ST4Q3xMudSlVHwrvsW3O21WmEuaSVoYYOcCdu9E4iOI74FEf4hGgwBSpc3RHwk/Idaih4TdTn4Sq+rkgdM7DqftQh5mAFbhupKtOIcZ1HC7n9hWljbEn1Y/c1a8L5PVBl3LH0XYevzq2luIrbSFUAsSAFHmwMkkk74Hc0xtJxu5CawPlYJXNuffw2uJiLmCLU2nEialDEKPK4BO5xkY67CkPi9q35aMmN0VML51xvk6yM+5XH/LXYOK8ZeaYxRZaRttOfIgBO528o6H1PtWnEbO1gyt3L42VGqNSNQfbChN8DHdjmrUho6LqeBfVgwfNoALnnHDmSJ2lcXtYATGw6EEH5rgbfQqfvT1y/flFwTtsCD79GHtQ3GbC0kH/ZY5ICGLBXYMhyAMDunQeooK1kZSNQww6g9x+oH+oqtVioLJOOwFfDR4jSAd0+x3m1btOKo7S5yv2+3aiQ5rJey6yZhWIk3oqJxVZFmhJZZNWwq7hMLnuVYo0y8pwsoh61boMDrSrwmVgMtRsvFsHGa2PBpjVWzReNEq3zHSK2hYkDFSCUYwe9TW9uF6V5wNnRZgutLYebBqxvrFQgYHegp232qDxD61ZY0hMkCykjj9a1uFONhXiS4rVpzmoLHEqDBQMdu5OcUYLNmHpWNee+K0biioN2qHUyhDWhbJCf1GiI7fPQ1XDisWetepxxAdjQGkVEXsjza6FPrWs0KhNbbAevao1vzKCVQkJjU22lc5xqJ2HQ9fSl7i3HhLiPOFB6DOCfXPenMonXZaOCwJxNQCwHEmEyjiw/I3MmcBisMec5OfM5H++1MvALdZ7aLxVDyRqqkkEHpldxgnbb5qaTDBmGxiPR2kkb0K6h1x7KfvT9yRcpplXHm1Bm6Z8wOB9AP396v0myO+q2PqrWUGNo0huT0A8g9SCUXBw1V+BFX5Df79aJitcdv9j/Q1YvIo9KEe/wCy9fam5QFhZiVFeuIky+3QBf1MdwAB/c9AM0jcW4jLNJ4UA1zON8dEQhTk56AdR9z2o3mfizlxHH5pXOlFG4znzMfl0+nsaHvLyPhkBRDru5Bl3z0O+GPsDnA74zQPdHLie91t/T8IXBry2Sf0t2dG5/2D+420C84hOvCoPDQhrmQZZj1GerH09APrSLbcWRJNUsfjhs5zIV3PfI70DxC8MuSxZmJzqOTn6nrWthbRuw8ZjEjbeIE1BGxsWA3KnuQdqrgZiCdNgvQOqeA1zWGXG7nj40sBoI4zsU78M5usGieGVJ0jcYwSsgjbBwyMAGU/1pcl0ByqOJFBYK46N6HfocdjTLwr8MblXVglrdW0mkkiRhlf/ERsakbHoTn0povfwVtmB8KSWM+5V1z75Ab96shpIusSri6MuDjM+n86lcztLzwiVb2I+VHLxTNXE3IkiTLbTkK758CcZMUrAf5TZ3RsZ/161T3HB2hlaNgQynByMfUe1IfRGsLCrUWNf5DITFwEa8Zq6uokUZwKqOGDw0VvbP33H7VDfcR17VfbFJlk+jQJI4KaS+9KGZ81DAKkxVeS67lpOc2YaqS542mcis/+pxjYUub/ADrXUAao+E0XXnYAV1LzIc4xUJ441VLTjOTW7SgrtsamFOUImfj8natY+Nu/U4qCKM46ZqSOw70cBTkC9nu39TitZPP3NGPKhj043oe1jwRXG2i6F7aWpJxTbyvyEZczzP4VqmS0jbZA6hc/+77ZNacL4ZHGgmuElZSyhIoQNUhJxuSRgE4GBuf3qt5t4te3LlHiniRdkhCPoRR0AA+I+pNMaw6u0VvD4R9Y8B89FY8YIv7gQWPiNGg8uRohjQDGdIGSSckux1N2AraThKWA1NDJLMP+9cERAnuB9uvp2zSd+bngLRq7xnYlVGCW6gHfJO9WVjzPeiMxu+UIxhsEkem+4qXvAF+/4Xq8HQOYU2Nlvc3aTHoJTRbz+K0bk5ZbcljgEa5ZSOmwIwTntjNNfJfCw4eTcZeQYPXZgi5PsE/ek7hx8IEn9MUR98qsjjB6dSvXqM96duRFK26KP/DVu/VnkPffvTsOczAT3t9li/UjL3luggDpd3/YJgbho7nb96p+P8wRwRsF2xsxAyc7AqPfJA+Z9jRvGLjwo2Z20bYB9Ce4A9Otc+vrpVAmmU4/7mInqf8AxGGPfIz/AFNRWqik2d9lUwWF8ZwkE30Gp5DmfYSToJ2tuItagzsA11MMKmM6VOwUDGR2/p3ovlrgzOZ3vowPGXZ5tIbJOBpU9N8du1IPEOMymYPrKudww6gjsvpUcXD7q5RplE0yqcMVIZlPXDLnIqpRDv1OMr1FT+i11L9xgEj9sRDW3EAW2uoLqEwy49G1I2AR6qcNsQR6in/ke8sL6QQXdpALgglZEXQkoHXyqQFb2rncnC5j5Sk/bYxtVnYcs3qKZ0hlXwP4niEadOnfYHc1YaqOIbmBiRwM36W9vRfR3D7COFFjiQIijAVRgDvROa5zwjne8Cxs6QXCSKrr4bGKXS2P0P5WPbGRvThwvjMd7CzRMyndGGNMkT43VgejDIPpVktI1Xm303C5vzQfOnD1ubdodQExBeEasMZI/MNPc+m3rSxwe+HELRUlx44UqshHm1qDqRj1z39x7g0LzRBdWqp+Yl8ZEcSW9yQFeOZPMIpPVZAGXPqRWnOlp+WMfEbbaKYxvIvZZDh0l9tXwn5+9JdOyu06bcoZOtwef4+8qHiE6Rpo1Asg0sPQjY/uKpRVhz3w9kkWVATFMiup64OMlCe+2OtVFnIGUEdDnH/xXPcSbptFsNjWUahxU6tQ+K2zSHHgni1kiRlq2Rdzmm0cqqN6k/8ApxMZqv4oXnpSgUXHvUS2/tTwvLsZ7VLHwKNe1cao4LpSULdhRcUbgdDvTl+RQDoKgdo1ONqA1uSjMUsx2DZyVqx4NwcvMo8N332RBux7AnYINiSxPQGrkFSM5AHqcAfUnpTXyRcW8jaYrhSU8zJCGwxG2ZZSuHAyMKuAPen0CXuuLJ1FrneaJAR/LnJ5WQXNyQ04HkjU5jgGMYT+ZsdW+1D/AIm3bpbrpuxbKch1Ckyyj+WPByO+cY67kU4T3ARSxwFAySSAAB1JJ6VxH8QebLG4n1xQGaQAL4rNIFIHQJGCCRv12z71ecYEq9hg7E1gXaD0HfykJtLE7hfc5BxvjocZ/b51acPtMlVDFskDPzNWnDuVNERnvS0a4BjiyNb++4O3v9qm5VhV7gHIAUFhnrnoP659Kz8Q6BC9hhKjaNGriD+0G8EX9Y15TxjRWvFAEikA2ywAzvsNAXI7fCcH510/l22WOEH/AIUHX+VQO/1rnfF1yiHp/EjI2GTqd+nYbaSQfbHerri/MumBo16gkHr5s5CgZHTOBV6kMlMTwH5Xj3u8VjWfum/s0f8AFB8wcc8aV2cnwYTnT2LdlOPkD9hXPeM8ReZmcthj09APSrfjt1pRYAcn4pCO7nf/AH8hS7xnl6aHTJIhCSLlWOMYPfr+1ZwJrVC4r0+Ep/8Ay4bxonNLW3ghu7hvc35CJsECkYfA1kbj4mwNWcYJxt9aeOUuReIrPHNBpiGRmXxFZGXO4wvxbVQ8r2dk0qJcmWNX21x+GYyfViRlR9679y9wKCzi8O3B0k53YsST3yausZJWXjMV4TIjzHW336H0tcGVaqNt9z/etZog6srDZgQR7EYND8U4vHbRGWdgiDGWOdskAdPc0lc08yvG0HELWbxrRT4c8SHK6Wb/ADCOxHvvsKeSsGlSc82SpfyNw5vyt2jiJWYwXKjICEkqGA9CTuNxV1yTxZY+JEI6vFeRB9SnK+NEArYz3x/WujBIrmIEhZI3AI1AFWUjIO/tiuTfidyDBZrHcwIyp4gEqqfhU9GXuOh/ajNQ5cpVqm9lQlpsT6djhH8py/Fa+8KxGFV2eeBQjfCx1hsH/wBNRRcZS94PcsYwgWOeNowc6GiB8ucb4wpzSVxXhN6fycJlNzZyXEMsMzfEoAZtDEnbyk7HbK1Jwm+aE8btTkYWacDbGGUqw/6lP0pMoxQDYAuZ9pTLy1c/m+DGN1/ixRhcHr5UDxOPmpWub210Efb4H3H/AAsOoP1p85BtZQfD0nw5bC1fVjbWqaBv6kH9q5zYxeaWJwdQZhj0bVUVAXAJ1HKxzuFvcJkSfNSrVZw9iBhs5239tsGrdY8UprQbpjwQcsqJ+NrjrW9nxAFdzSWZsV5/iDZ22FVfCWAnT/EACa2PEcjIpNfiDYre14odJBOK4U1IumK640CMCqG5uS7gZoKfiIAyN6K4OviHAUlj0ABJJ7AVxYgcLp65U5eVoWkny8RICxZwJWU58/copxt3PyomfjlwGMdpMiuDj8vb28TgegOn4e27NUPCOV5Z2iS6UyFdlhZ9NvCg3xIF800pySUXpkaj2rp8FrHAgSNFjQdBGoA+WAK06QDGZYWiC2gwBwnlsuOcy2XHJoljuI3eLG6Q6Nz1HihN2x6dKTJeHXNo6s6SQv8AEviKurIxuBnP7V9H33ERFE7yN4caqSZT+keuPX0r5z41HH4raJZJQxz4sw0Oxyfc57dftQVBF1fwFU1LREcLXPRHHny7IKyhZVxgExqxX3GRtRHAI2ln1KrKNy2lcADBOMdBv61SQRyL1kBHpjt86eOBFE4dMxUF3YqrHPfSg3G/UmqLwapyyvTPouo4RzY/X5QC0Wm021jUITi1z5Iosli4TG/n0qZNDEfq2Ixnp9aJmlMSCZwSu/hB/wBb/qfJ6gb/AL+1RcJ4P41wiNlnJYSE/wAoGAVb0CrnHbb1qs5046ZpiVOIkPhxjsqDbIHvirVdvkDJvYewXnfpdBtZzqr/ANA14xmO/EzE2gB3IoK05slhZ2jWMuzY1yIGYNn9ORhag4vzPeTLpnkLLnOlkIH9K84Ry3Ndl/C0u46xF0Vyv86qeo+Vda/DTht9HG0d7GPCQfwzLpaQeq+647moYy2UaK3isTkmoYkabEDaw+OzwtG2OWGD7EH1zmuk8j/iRcwwi3MDXLKAUIYKRF6nV1HT5V2D/B4B/wBzFv8A8Cb/ALUtc38ntPJFNa+Ek8YKEuPL4bDHQdcenvTmtgyVlOxdOqAwt9f/AH0/yVtwzmsXFw1pPCqh49aZYMsidGGMbkf2qh5l/Dl7cPNw0kB1ZZbY7o6MCDgH0z067bVVcx8F4lbJHKyRSm3cOktuCrIB8YaPoVI2OMdqfOUOere/QaGCygeaJtmHqR/MPcUTspNkvzUofTuNxqO/jfVLnJ3NVtYRxWc12jnHlbHlQZ/y2IJ0b5xq/anXjPDEvLWSEkFZUIDDcb7qwI64ODXE/wAWuB/l792C+S4XxR6axtINvqfrUv4Vc5tb3CQu5NvN5QGziOT9OM9jQl8mITamGDgK1M31756fydN10Xl/gM9vZQW87LrilfQw3UqA2jPz1N96SOfCLXiTSMdCXVlPG2TsHEbLjP8AzKn3rrnF3ACE4ILacHvkHHyO1cq/HK6R4oE8P+Nqcg9wir5gfXJx9qJw8qqUajnVZjUH8+66Rygmm0tVJ/8Ax4T9fDXP9q5PzfbeFxl9I2lZGXbrnBJ+6mur8BufEtoGXfXDGV9souBXMvxHeV+IvpIBtbUMcDOQx0lR7kP17UThoUNAkuc0b/lR3NmE0aXVx8O3zNGJ0pGtuJ4lZB0IB3659/emWPiIIG++N9+9Vy2DAWgwgtzalJv53bcb1CLhj22oWdWYZWoLe5bOk0tYsKygucHDUWCr9KqzYk75re1yhwelCQuU10vh+4pr5K1N/FUrH4eMzMMmMvlVMafrlOCFHTqT0pdm4cXI075xgf2p3h5atreBY7yZjJkObRJYogrOML4sjEHVpHQdN9upJMbN02hTD3jNorGPja2H8SKC3LYOXuZs3J7klhsuR+lfXvVrwv8AGu1facGBvnqX5hlz+9Hcsfh9w94Vka0hJbJGJWmGnO3nOAT8qtLrkSwxpNpDpO2yYP0Ip9Nr9zKuVn0DLXAzx7KS+ZPxbjkVo7VfF1DHiSoNO53Cxn4z7nApSTkq5dDPKqRRNvqcqBjsQig6ftVtzzyDbWSh0mcayfDhYFiSBk6XGCo33zSpwjmW5tyfBdsHZkJBX99vuKF5/wBS1cE2mGjwtzzvx7E9CFPDw4LJ4UZDZYAMCcEnuM10XmGJIVs7RCQgbW47kR7knHfIJ+3pSlyhGJr6MuB8RkYDAG2W2A2646Vdc6v4lw2AckRwJ28znLn/ANJA/wDNSKIlpdxPtqVs/U6opVKdIaNaTG2Y+VvDc8LL0T+BbPL8Ml0xji7aY84d9umdhSBzDwt4LhoZuoIPqChA3Tpn196duO3Fu12UnmKRW6IihBnLAKGUenz9qqeeePWd1HGI2bxIxgOepUDYHp996YTJLj0/Ko5G06LKTRqMxmw08o4af3GeK24HyBNcATWl1AVQgh/MkqN6Mu+n74Nd24cHESCVgz6RqZRgFsbkA9M18vcD4/NazCWF9Eg6/wArjuHHce5rtXJX4ii+BUkRzKMtGe4/mQ9x7U1kaLExrajxmFwPUd9yACnkyblD36H+xpd4feyx8Slid9cMkYeLceQqQjx7ep3x71ZC+jJCSOuqTKhMgMQcjYdfrXMuc+UEsPy5dpZLPxJQfMQ0TSY0uGG7EY7+lMdbRU8PTzHK60jf5HRdguIg6Mh6MCp+RGD/AFrillwFy0tmr+Fe2Ts9tIML4kTNllYj6HJ/m9KuV4xxDhSq7H87YtjS4+MKdxv1G3rkVrzDxmL8zZ8WtiGjyIZh+oBtiJB22P8A00skFXaFJ9OWi86HmNjwtr6aq5HAJOLWCpeoYbqJmAkwNmGPMMdVYEZxXKOZuTbuw/zY8rqys0e65B2Jx8J+1fSIcYUjp2x0xivbiBXUowyrAgj1BGDRFgKrMxr2EjY7cJ4d9IXMoOf0uLSxOdUjXEUUygnIYpICMdcHZgfelrjY/PcWmXOY7aEoCx7gZ3I9yftUHA+TinFHiwR4Ezsc5OU0EwHHzzuO1Ac1zvZ8RvT3mj1Dp+rTn+4qHXbdWKHkreU3F/8AP3XRvw65iRLa0gmbEp8WKNSD5vBYjr0zgjrQi8NF1xTi/f8A7OsYPoxRT+xFU/FuDFeCcOulXTJalJHwN9LuS7H64NM/4ZSC4l4jdp8M0+EJ28qr6fUUR4JQDWh1Vtje3C4A+Vw2I/x0HrhfrnFMFxCQxAPc/wBSKj43wvweKTLjaNpHHy3YY+/7VY3ONbe5JHuDuDSqzd0zBVjJEc0o8PTcjO1SXMQBrKykOWUVPGvlBrZLXV1NZWUJJlCm/kKHPELePbcO2WGcaVOMDPXJBz7Uzc8Cy4XoK2MU8j7mSZiSSc5LZB1H7V7WVbp6LSaMpbltLdkXyX+Khu38L8ssYAyND7AemnTTbJcEyA5+nasrKexVarQIhJ34w3rJbwKAhDvIDrUMRhMgqT8J964vq3GnY5+LqTn19a9rKRU1K2MCSKTI3cR8HsroX4ZR5uXJ6rEf6iroW/i8QTfToMkpx0ZkC427bt+wrKyhww/pd8Ve+q+bGmdm/DSR7rmvGTqYuepdv3NQQ8J8S3mmLDMLAEFR5skjqCNPT3rKyq9IyFo/UGNFZ0cB+PgKiNwB+gfc0dblmzIG0lQSNOc/LOelZWVZe0AAhedwVR1V7mONoJta4FtIV5yzwsSRtcF38SM5U6jnUu4Oa+h+J8KS6tDFKMrIgz6g4BDD3B3rKyl0SS5wPFU8TUcHDlB/mAk78Ir9pbaa3kw6wSFFJ7o2TpI9t/vSh+JvBRw2V2tm0xXUbCSEjKdQMjfYg7g9q9rKdqO+KeDlxD2jSD7NJHf5Tz+FnGnu7GPxOsShM5+LGwJ+mPtTrGcqD6f2rKyjaZaqOKaG1THI+oBSbzOBDxCKdfieFlYeuh10nPrhyK57+NEAee0k6FwY291DAj/3GsrK4/pRUj529F0m6m0WEsYAKpC5AI2IUHYj02qo/BS+M9pKxATEzEBNlGpQcYrKypfYhDTANN55fdqWubbZTxmb/wDXEP8A1kgn7CgLewxGmlsAqDggHB74z0HtWVlcLkoCSGhf/9k="/>
          <p:cNvSpPr>
            <a:spLocks noChangeAspect="1" noChangeArrowheads="1"/>
          </p:cNvSpPr>
          <p:nvPr/>
        </p:nvSpPr>
        <p:spPr bwMode="auto">
          <a:xfrm>
            <a:off x="155575" y="-1042988"/>
            <a:ext cx="2095500" cy="21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11268" name="Picture 2" descr="http://www.vietnam-un.org/images/gallery/Map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338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676400" y="1676400"/>
            <a:ext cx="2362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14800" y="1143000"/>
            <a:ext cx="47244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vi-VN" sz="2800" b="1" dirty="0" err="1">
                <a:solidFill>
                  <a:srgbClr val="FF0000"/>
                </a:solidFill>
                <a:latin typeface="Times New Roman" panose="02020603050405020304" pitchFamily="18" charset="0"/>
                <a:cs typeface="Times New Roman" panose="02020603050405020304" pitchFamily="18" charset="0"/>
              </a:rPr>
              <a:t>Miền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Bắc</a:t>
            </a:r>
            <a:r>
              <a:rPr lang="en-US" altLang="vi-VN" sz="2800" b="1" dirty="0">
                <a:latin typeface="Times New Roman" panose="02020603050405020304" pitchFamily="18" charset="0"/>
                <a:cs typeface="Times New Roman" panose="02020603050405020304" pitchFamily="18" charset="0"/>
              </a:rPr>
              <a:t>:</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Dao, </a:t>
            </a:r>
            <a:r>
              <a:rPr lang="en-US" altLang="vi-VN" sz="2800" b="1" dirty="0" err="1">
                <a:latin typeface="Times New Roman" panose="02020603050405020304" pitchFamily="18" charset="0"/>
                <a:cs typeface="Times New Roman" panose="02020603050405020304" pitchFamily="18" charset="0"/>
              </a:rPr>
              <a:t>Mông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Giáy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ôi</a:t>
            </a:r>
            <a:r>
              <a:rPr lang="en-US" altLang="vi-VN" sz="2800" b="1" dirty="0">
                <a:latin typeface="Times New Roman" panose="02020603050405020304" pitchFamily="18" charset="0"/>
                <a:cs typeface="Times New Roman" panose="02020603050405020304" pitchFamily="18" charset="0"/>
              </a:rPr>
              <a:t>… </a:t>
            </a:r>
          </a:p>
        </p:txBody>
      </p:sp>
      <p:sp>
        <p:nvSpPr>
          <p:cNvPr id="17" name="Rectangle 16"/>
          <p:cNvSpPr/>
          <p:nvPr/>
        </p:nvSpPr>
        <p:spPr>
          <a:xfrm>
            <a:off x="4114800" y="2971800"/>
            <a:ext cx="48006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latin typeface="Times New Roman" pitchFamily="18" charset="0"/>
                <a:cs typeface="Times New Roman" pitchFamily="18" charset="0"/>
              </a:rPr>
              <a:t>Miền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Kiều</a:t>
            </a:r>
            <a:r>
              <a:rPr lang="en-US" sz="2800" b="1" dirty="0">
                <a:solidFill>
                  <a:schemeClr val="tx1"/>
                </a:solidFill>
                <a:latin typeface="Times New Roman" pitchFamily="18" charset="0"/>
                <a:cs typeface="Times New Roman" pitchFamily="18" charset="0"/>
              </a:rPr>
              <a:t>, Ba-</a:t>
            </a:r>
            <a:r>
              <a:rPr lang="en-US" sz="2800" b="1" dirty="0" err="1">
                <a:solidFill>
                  <a:schemeClr val="tx1"/>
                </a:solidFill>
                <a:latin typeface="Times New Roman" pitchFamily="18" charset="0"/>
                <a:cs typeface="Times New Roman" pitchFamily="18" charset="0"/>
              </a:rPr>
              <a:t>na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Ê-đê</a:t>
            </a:r>
            <a:r>
              <a:rPr lang="en-US" sz="2800" b="1" dirty="0">
                <a:solidFill>
                  <a:schemeClr val="tx1"/>
                </a:solidFill>
                <a:latin typeface="Times New Roman" pitchFamily="18" charset="0"/>
                <a:cs typeface="Times New Roman" pitchFamily="18" charset="0"/>
              </a:rPr>
              <a:t>, Gia-rai, </a:t>
            </a:r>
            <a:r>
              <a:rPr lang="en-US" sz="2800" b="1" dirty="0" err="1">
                <a:solidFill>
                  <a:schemeClr val="tx1"/>
                </a:solidFill>
                <a:latin typeface="Times New Roman" pitchFamily="18" charset="0"/>
                <a:cs typeface="Times New Roman" pitchFamily="18" charset="0"/>
              </a:rPr>
              <a:t>Xơ-đăng</a:t>
            </a:r>
            <a:r>
              <a:rPr lang="en-US" sz="2800" b="1" dirty="0">
                <a:solidFill>
                  <a:schemeClr val="tx1"/>
                </a:solidFill>
                <a:latin typeface="Times New Roman" pitchFamily="18" charset="0"/>
                <a:cs typeface="Times New Roman" pitchFamily="18" charset="0"/>
              </a:rPr>
              <a:t>… </a:t>
            </a:r>
          </a:p>
        </p:txBody>
      </p:sp>
      <p:sp>
        <p:nvSpPr>
          <p:cNvPr id="18" name="Rectangle 17"/>
          <p:cNvSpPr/>
          <p:nvPr/>
        </p:nvSpPr>
        <p:spPr>
          <a:xfrm>
            <a:off x="4114800" y="4800600"/>
            <a:ext cx="4800600" cy="1600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latin typeface="Times New Roman" pitchFamily="18" charset="0"/>
                <a:cs typeface="Times New Roman" pitchFamily="18" charset="0"/>
              </a:rPr>
              <a:t>Miền</a:t>
            </a:r>
            <a:r>
              <a:rPr lang="en-US" sz="2800" b="1" dirty="0">
                <a:solidFill>
                  <a:srgbClr val="FF0000"/>
                </a:solidFill>
                <a:latin typeface="Times New Roman" pitchFamily="18" charset="0"/>
                <a:cs typeface="Times New Roman" pitchFamily="18" charset="0"/>
              </a:rPr>
              <a:t> Nam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Khơ</a:t>
            </a:r>
            <a:r>
              <a:rPr lang="en-US" sz="2800" b="1" dirty="0">
                <a:solidFill>
                  <a:schemeClr val="tx1"/>
                </a:solidFill>
                <a:latin typeface="Times New Roman" pitchFamily="18" charset="0"/>
                <a:cs typeface="Times New Roman" pitchFamily="18" charset="0"/>
              </a:rPr>
              <a:t>-me, </a:t>
            </a:r>
            <a:r>
              <a:rPr lang="en-US" sz="2800" b="1" dirty="0" err="1">
                <a:solidFill>
                  <a:schemeClr val="tx1"/>
                </a:solidFill>
                <a:latin typeface="Times New Roman" pitchFamily="18" charset="0"/>
                <a:cs typeface="Times New Roman" pitchFamily="18" charset="0"/>
              </a:rPr>
              <a:t>Hoa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Chăm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Xtiêng</a:t>
            </a:r>
            <a:r>
              <a:rPr lang="en-US" sz="2800" b="1" dirty="0">
                <a:solidFill>
                  <a:schemeClr val="tx1"/>
                </a:solidFill>
                <a:latin typeface="Times New Roman" pitchFamily="18" charset="0"/>
                <a:cs typeface="Times New Roman" pitchFamily="18" charset="0"/>
              </a:rPr>
              <a:t>… </a:t>
            </a:r>
          </a:p>
        </p:txBody>
      </p:sp>
      <p:cxnSp>
        <p:nvCxnSpPr>
          <p:cNvPr id="19" name="Straight Arrow Connector 18"/>
          <p:cNvCxnSpPr/>
          <p:nvPr/>
        </p:nvCxnSpPr>
        <p:spPr>
          <a:xfrm>
            <a:off x="2251075" y="5464175"/>
            <a:ext cx="1711325" cy="222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33600" y="3768725"/>
            <a:ext cx="1905000" cy="412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981</Words>
  <Application>Microsoft Office PowerPoint</Application>
  <PresentationFormat>On-screen Show (4:3)</PresentationFormat>
  <Paragraphs>129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Nhảy múa bên bếp lửa</vt:lpstr>
      <vt:lpstr>PowerPoint Presentation</vt:lpstr>
      <vt:lpstr>PowerPoint Presentation</vt:lpstr>
      <vt:lpstr>PowerPoint Presentation</vt:lpstr>
      <vt:lpstr>Lễ hội cồng chiêng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KHIEN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Longtran</dc:creator>
  <cp:lastModifiedBy>User01</cp:lastModifiedBy>
  <cp:revision>289</cp:revision>
  <dcterms:created xsi:type="dcterms:W3CDTF">2015-11-17T14:24:37Z</dcterms:created>
  <dcterms:modified xsi:type="dcterms:W3CDTF">2021-12-22T07:41:58Z</dcterms:modified>
</cp:coreProperties>
</file>